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365" r:id="rId7"/>
    <p:sldId id="269" r:id="rId8"/>
    <p:sldId id="273" r:id="rId9"/>
    <p:sldId id="260" r:id="rId10"/>
    <p:sldId id="257" r:id="rId11"/>
    <p:sldId id="266" r:id="rId12"/>
    <p:sldId id="333" r:id="rId13"/>
    <p:sldId id="368" r:id="rId14"/>
    <p:sldId id="369" r:id="rId15"/>
    <p:sldId id="345" r:id="rId16"/>
    <p:sldId id="376" r:id="rId17"/>
    <p:sldId id="377" r:id="rId18"/>
    <p:sldId id="378" r:id="rId19"/>
    <p:sldId id="379" r:id="rId20"/>
    <p:sldId id="370" r:id="rId21"/>
    <p:sldId id="334" r:id="rId22"/>
    <p:sldId id="372" r:id="rId23"/>
    <p:sldId id="371" r:id="rId24"/>
    <p:sldId id="335" r:id="rId25"/>
    <p:sldId id="336" r:id="rId26"/>
    <p:sldId id="337" r:id="rId27"/>
    <p:sldId id="380" r:id="rId28"/>
    <p:sldId id="358" r:id="rId29"/>
    <p:sldId id="359" r:id="rId30"/>
    <p:sldId id="360" r:id="rId31"/>
    <p:sldId id="361" r:id="rId32"/>
    <p:sldId id="381" r:id="rId33"/>
    <p:sldId id="302" r:id="rId34"/>
    <p:sldId id="382" r:id="rId35"/>
    <p:sldId id="341" r:id="rId36"/>
    <p:sldId id="392" r:id="rId37"/>
    <p:sldId id="342" r:id="rId38"/>
    <p:sldId id="343" r:id="rId39"/>
    <p:sldId id="375" r:id="rId40"/>
    <p:sldId id="383" r:id="rId41"/>
    <p:sldId id="384" r:id="rId42"/>
    <p:sldId id="386" r:id="rId43"/>
    <p:sldId id="331" r:id="rId44"/>
    <p:sldId id="385" r:id="rId45"/>
    <p:sldId id="388" r:id="rId46"/>
    <p:sldId id="389" r:id="rId47"/>
    <p:sldId id="390" r:id="rId48"/>
    <p:sldId id="387" r:id="rId49"/>
    <p:sldId id="264" r:id="rId50"/>
    <p:sldId id="366" r:id="rId51"/>
    <p:sldId id="27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17/5/2025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17/5/2025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17/5/2025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17/5/2025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17/5/2025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D675-FBAA-6FBD-B379-C38524348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CF88-5A1A-FCF7-12FD-01465A280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7086"/>
            <a:ext cx="11327907" cy="290382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13 So </a:t>
            </a:r>
            <a:r>
              <a:rPr lang="en-US" sz="6400" b="1" spc="-150" dirty="0">
                <a:solidFill>
                  <a:srgbClr val="FF0000"/>
                </a:solidFill>
              </a:rPr>
              <a:t>He stretched </a:t>
            </a:r>
            <a:r>
              <a:rPr lang="en-US" sz="6400" b="1" spc="-150" dirty="0"/>
              <a:t>out </a:t>
            </a:r>
            <a:r>
              <a:rPr lang="en-US" sz="6400" b="1" spc="-150" dirty="0">
                <a:solidFill>
                  <a:srgbClr val="FF0000"/>
                </a:solidFill>
              </a:rPr>
              <a:t>His hand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touched him</a:t>
            </a:r>
            <a:r>
              <a:rPr lang="en-US" sz="6400" b="1" spc="-150" dirty="0"/>
              <a:t>, saying,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FEF0C-B709-3D2A-1A85-3D0CD086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CD5D-0656-814D-9ED2-6A581C1B6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8705"/>
            <a:ext cx="11327907" cy="29605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I am willing</a:t>
            </a:r>
            <a:r>
              <a:rPr lang="en-US" sz="6400" b="1" spc="-150" dirty="0"/>
              <a:t>. </a:t>
            </a:r>
            <a:r>
              <a:rPr lang="en-US" sz="6400" b="1" spc="-150" dirty="0">
                <a:solidFill>
                  <a:srgbClr val="FF0000"/>
                </a:solidFill>
              </a:rPr>
              <a:t>Be clean!</a:t>
            </a:r>
            <a:r>
              <a:rPr lang="en-US" sz="6400" b="1" spc="-150" dirty="0"/>
              <a:t>” And </a:t>
            </a:r>
            <a:r>
              <a:rPr lang="en-US" sz="6400" b="1" spc="-150" dirty="0">
                <a:solidFill>
                  <a:srgbClr val="FF0000"/>
                </a:solidFill>
              </a:rPr>
              <a:t>immediately</a:t>
            </a:r>
            <a:r>
              <a:rPr lang="en-US" sz="6400" b="1" spc="-150" dirty="0"/>
              <a:t> the </a:t>
            </a:r>
            <a:r>
              <a:rPr lang="en-US" sz="6400" b="1" spc="-150" dirty="0">
                <a:solidFill>
                  <a:srgbClr val="FF0000"/>
                </a:solidFill>
              </a:rPr>
              <a:t>leprosy left him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C77-021A-5C45-21B2-AE0ACEE48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35D-D61C-BB41-359C-DEB5F0A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2426-6272-B422-4E0C-2D3BD77D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ADB4-4191-C813-6222-97002309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93231"/>
            <a:ext cx="11327907" cy="287153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14 Then </a:t>
            </a:r>
            <a:r>
              <a:rPr lang="en-US" sz="6400" b="1" spc="-150" dirty="0">
                <a:solidFill>
                  <a:srgbClr val="FF0000"/>
                </a:solidFill>
              </a:rPr>
              <a:t>He ordered the man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tell no one</a:t>
            </a:r>
            <a:r>
              <a:rPr lang="en-US" sz="6400" b="1" spc="-150" dirty="0"/>
              <a:t>, but commanded him,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2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0CE3E-EBAB-90FF-E3FE-EB1582D1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1CD6-0A5F-40AC-DF91-AFD8DB809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3102"/>
            <a:ext cx="11327907" cy="289179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Go and show yourself to a priest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chemeClr val="tx1"/>
                </a:solidFill>
              </a:rPr>
              <a:t>bring the </a:t>
            </a:r>
            <a:r>
              <a:rPr lang="en-US" sz="6400" b="1" spc="-150" dirty="0">
                <a:solidFill>
                  <a:srgbClr val="FF0000"/>
                </a:solidFill>
              </a:rPr>
              <a:t>offering </a:t>
            </a:r>
            <a:r>
              <a:rPr lang="en-US" sz="6400" b="1" spc="-150" dirty="0">
                <a:solidFill>
                  <a:schemeClr val="tx1"/>
                </a:solidFill>
              </a:rPr>
              <a:t>for your </a:t>
            </a:r>
            <a:r>
              <a:rPr lang="en-US" sz="6400" b="1" spc="-150" dirty="0">
                <a:solidFill>
                  <a:srgbClr val="FF0000"/>
                </a:solidFill>
              </a:rPr>
              <a:t>cleansing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D59B6-F5F4-E52A-83A1-8A5D4B14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784F-4BD7-93A3-6E69-973CB4057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86321"/>
            <a:ext cx="11327907" cy="188535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as </a:t>
            </a:r>
            <a:r>
              <a:rPr lang="en-US" sz="6400" b="1" spc="-150" dirty="0">
                <a:solidFill>
                  <a:srgbClr val="FF0000"/>
                </a:solidFill>
              </a:rPr>
              <a:t>Moses commanded</a:t>
            </a:r>
            <a:r>
              <a:rPr lang="en-US" sz="6400" b="1" spc="-150" dirty="0"/>
              <a:t>, as a </a:t>
            </a:r>
            <a:r>
              <a:rPr lang="en-US" sz="6400" b="1" spc="-150" dirty="0">
                <a:solidFill>
                  <a:srgbClr val="FF0000"/>
                </a:solidFill>
              </a:rPr>
              <a:t>testimony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them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DEBC-0CEC-A6CD-37FE-5843F1927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3710-9256-1931-92DE-936A2754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A2DBD-4307-217A-4189-B123548D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D9E1-9F87-4B8D-0A44-1246DC209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97405"/>
            <a:ext cx="11327907" cy="38631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15 But the </a:t>
            </a:r>
            <a:r>
              <a:rPr lang="en-US" sz="6400" b="1" spc="-150" dirty="0">
                <a:solidFill>
                  <a:srgbClr val="FF0000"/>
                </a:solidFill>
              </a:rPr>
              <a:t>news about Him spread</a:t>
            </a:r>
            <a:r>
              <a:rPr lang="en-US" sz="6400" b="1" spc="-150" dirty="0"/>
              <a:t> even more, </a:t>
            </a:r>
            <a:br>
              <a:rPr lang="en-US" sz="6400" b="1" spc="-150" dirty="0"/>
            </a:b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large crowds </a:t>
            </a:r>
            <a:r>
              <a:rPr lang="en-US" sz="6400" b="1" spc="-150" dirty="0"/>
              <a:t>were </a:t>
            </a:r>
            <a:r>
              <a:rPr lang="en-US" sz="6400" b="1" spc="-150" dirty="0">
                <a:solidFill>
                  <a:srgbClr val="FF0000"/>
                </a:solidFill>
              </a:rPr>
              <a:t>gathering together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1410"/>
            <a:ext cx="11327907" cy="193518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hear Him</a:t>
            </a:r>
            <a:r>
              <a:rPr lang="en-US" sz="6400" b="1" spc="-150" dirty="0"/>
              <a:t> and to be </a:t>
            </a:r>
            <a:r>
              <a:rPr lang="en-US" sz="6400" b="1" spc="-150" dirty="0">
                <a:solidFill>
                  <a:srgbClr val="FF0000"/>
                </a:solidFill>
              </a:rPr>
              <a:t>healed </a:t>
            </a:r>
            <a:r>
              <a:rPr lang="en-US" sz="6400" b="1" spc="-150" dirty="0"/>
              <a:t>of their illnesses.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D1EF6-15BC-1B0D-1B93-E2F16927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BBB5-4B04-267B-BD66-7123DAC1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6782"/>
            <a:ext cx="11327907" cy="290443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16 Yet </a:t>
            </a:r>
            <a:r>
              <a:rPr lang="en-US" sz="6400" b="1" spc="-150" dirty="0">
                <a:solidFill>
                  <a:srgbClr val="FF0000"/>
                </a:solidFill>
              </a:rPr>
              <a:t>Jesus himself frequently withdrew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wilderness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prayed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2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Why Forgiveness Matters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5:12-26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The Leper and the Paralytic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5CD8-940D-5589-15A4-6C8006044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5029-C2C6-F7FC-4D90-A219C688B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1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0573"/>
            <a:ext cx="11327907" cy="289685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17 Now on one of those days, </a:t>
            </a:r>
            <a:r>
              <a:rPr lang="en-US" sz="6400" b="1" spc="-150" dirty="0">
                <a:solidFill>
                  <a:srgbClr val="FF0000"/>
                </a:solidFill>
              </a:rPr>
              <a:t>while He was teaching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9833"/>
            <a:ext cx="11327907" cy="293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there were </a:t>
            </a:r>
            <a:r>
              <a:rPr lang="en-US" sz="6400" b="1" spc="-150" dirty="0">
                <a:solidFill>
                  <a:srgbClr val="FF0000"/>
                </a:solidFill>
              </a:rPr>
              <a:t>Pharisees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teachers of the law </a:t>
            </a:r>
            <a:r>
              <a:rPr lang="en-US" sz="6400" b="1" spc="-150" dirty="0"/>
              <a:t>sitting nearby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8744"/>
            <a:ext cx="11327907" cy="388051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[they] had come from </a:t>
            </a:r>
            <a:r>
              <a:rPr lang="en-US" sz="6400" b="1" spc="-150" dirty="0">
                <a:solidFill>
                  <a:srgbClr val="FF0000"/>
                </a:solidFill>
              </a:rPr>
              <a:t>every village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Galilee,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Judea, </a:t>
            </a:r>
            <a:br>
              <a:rPr lang="en-US" sz="6400" b="1" spc="-150" dirty="0">
                <a:solidFill>
                  <a:srgbClr val="FF0000"/>
                </a:solidFill>
              </a:rPr>
            </a:br>
            <a:r>
              <a:rPr lang="en-US" sz="6400" b="1" spc="-150" dirty="0"/>
              <a:t>and from </a:t>
            </a:r>
            <a:r>
              <a:rPr lang="en-US" sz="6400" b="1" spc="-150" dirty="0">
                <a:solidFill>
                  <a:srgbClr val="FF0000"/>
                </a:solidFill>
              </a:rPr>
              <a:t>Jerusalem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3752-DD8B-C1B7-3E3B-AB6420F16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9CBC-CA93-2B61-8D9F-99288E45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3301"/>
            <a:ext cx="11327907" cy="193139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the </a:t>
            </a:r>
            <a:r>
              <a:rPr lang="en-US" sz="6400" b="1" spc="-150" dirty="0">
                <a:solidFill>
                  <a:srgbClr val="FF0000"/>
                </a:solidFill>
              </a:rPr>
              <a:t>power of the Lord </a:t>
            </a:r>
            <a:r>
              <a:rPr lang="en-US" sz="6400" b="1" spc="-150" dirty="0"/>
              <a:t>was </a:t>
            </a:r>
            <a:r>
              <a:rPr lang="en-US" sz="6400" b="1" spc="-150" dirty="0">
                <a:solidFill>
                  <a:srgbClr val="FF0000"/>
                </a:solidFill>
              </a:rPr>
              <a:t>with Him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heal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49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BBAE-7DA3-007B-797D-7C7126BA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4491-0662-326E-BF3D-BA71E79E3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7248"/>
            <a:ext cx="11327907" cy="38835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18 Just then some men showed up, </a:t>
            </a:r>
            <a:r>
              <a:rPr lang="en-US" sz="6400" b="1" spc="-150" dirty="0">
                <a:solidFill>
                  <a:srgbClr val="FF0000"/>
                </a:solidFill>
              </a:rPr>
              <a:t>carrying a paralyzed man</a:t>
            </a:r>
            <a:r>
              <a:rPr lang="en-US" sz="6400" b="1" spc="-150" dirty="0"/>
              <a:t> on a stretcher.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2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A472-3633-A84B-C274-D023F809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C2F-6CEB-8906-2578-F2065F506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0983"/>
            <a:ext cx="11327907" cy="29360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They were </a:t>
            </a:r>
            <a:r>
              <a:rPr lang="en-US" sz="6400" b="1" spc="-150" dirty="0">
                <a:solidFill>
                  <a:srgbClr val="FF0000"/>
                </a:solidFill>
              </a:rPr>
              <a:t>trying to bring him in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place him </a:t>
            </a:r>
            <a:r>
              <a:rPr lang="en-US" sz="6400" b="1" spc="-150" dirty="0"/>
              <a:t>before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8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C747-4DA0-138F-14F2-2F1C4651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5973-167B-D588-4A5C-B0102A054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8839"/>
            <a:ext cx="11327907" cy="292032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19 But since they found </a:t>
            </a:r>
            <a:r>
              <a:rPr lang="en-US" sz="6400" b="1" spc="-150" dirty="0">
                <a:solidFill>
                  <a:srgbClr val="FF0000"/>
                </a:solidFill>
              </a:rPr>
              <a:t>no way to carry him </a:t>
            </a:r>
            <a:r>
              <a:rPr lang="en-US" sz="6400" b="1" spc="-150" dirty="0"/>
              <a:t>in because of </a:t>
            </a:r>
            <a:r>
              <a:rPr lang="en-US" sz="6400" b="1" spc="-150" dirty="0">
                <a:solidFill>
                  <a:srgbClr val="FF0000"/>
                </a:solidFill>
              </a:rPr>
              <a:t>the crowd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2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B246-C5B0-5CF9-75ED-9FC4EA96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76B-DB54-87BB-8D36-8789C672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7248"/>
            <a:ext cx="11327907" cy="38835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they went up </a:t>
            </a:r>
            <a:r>
              <a:rPr lang="en-US" sz="6400" b="1" spc="-150" dirty="0">
                <a:solidFill>
                  <a:srgbClr val="FF0000"/>
                </a:solidFill>
              </a:rPr>
              <a:t>on the roof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let him down </a:t>
            </a:r>
            <a:r>
              <a:rPr lang="en-US" sz="6400" b="1" spc="-150" dirty="0"/>
              <a:t>on the stretcher </a:t>
            </a:r>
            <a:r>
              <a:rPr lang="en-US" sz="6400" b="1" spc="-150" dirty="0">
                <a:solidFill>
                  <a:srgbClr val="FF0000"/>
                </a:solidFill>
              </a:rPr>
              <a:t>through the roof </a:t>
            </a:r>
            <a:r>
              <a:rPr lang="en-US" sz="6400" b="1" spc="-150" dirty="0"/>
              <a:t>tiles, right </a:t>
            </a:r>
            <a:r>
              <a:rPr lang="en-US" sz="6400" b="1" spc="-150" dirty="0">
                <a:solidFill>
                  <a:srgbClr val="FF0000"/>
                </a:solidFill>
              </a:rPr>
              <a:t>in front of Jesus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00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136F-C5E2-83DE-CB7D-FF7FFEA3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695F-2E8E-A21B-25CF-70E697932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855"/>
            <a:ext cx="11327907" cy="290828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20 When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saw </a:t>
            </a:r>
            <a:r>
              <a:rPr lang="en-US" sz="6400" b="1" spc="-150" dirty="0">
                <a:solidFill>
                  <a:srgbClr val="FF0000"/>
                </a:solidFill>
              </a:rPr>
              <a:t>their faith</a:t>
            </a:r>
            <a:r>
              <a:rPr lang="en-US" sz="6400" b="1" spc="-150" dirty="0"/>
              <a:t>, He said, </a:t>
            </a:r>
            <a:r>
              <a:rPr lang="en-US" sz="6400" b="1" spc="-150" dirty="0">
                <a:solidFill>
                  <a:srgbClr val="FF0000"/>
                </a:solidFill>
              </a:rPr>
              <a:t>“Friend, your sins are forgiven.”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4E1B-4845-D83F-0D93-6FEB1702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9925-0E30-D59D-AD47-E7150149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32E96-2CB9-FAAA-4FDE-F95FDF9D46E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6BA-ADD2-F9B7-C554-B30460EB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6497"/>
          <a:stretch/>
        </p:blipFill>
        <p:spPr>
          <a:xfrm>
            <a:off x="0" y="-240631"/>
            <a:ext cx="12268940" cy="70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51B1-C2AE-FB5C-62D9-40BCDCDC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A25C-3917-9689-5E7F-726D1BAE7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7248"/>
            <a:ext cx="11327907" cy="38835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21 Then the </a:t>
            </a:r>
            <a:r>
              <a:rPr lang="en-US" sz="6400" b="1" spc="-150" dirty="0">
                <a:solidFill>
                  <a:srgbClr val="FF0000"/>
                </a:solidFill>
              </a:rPr>
              <a:t>experts in the law </a:t>
            </a:r>
            <a:r>
              <a:rPr lang="en-US" sz="6400" b="1" spc="-150" dirty="0"/>
              <a:t>and the </a:t>
            </a:r>
            <a:r>
              <a:rPr lang="en-US" sz="6400" b="1" spc="-150" dirty="0">
                <a:solidFill>
                  <a:srgbClr val="FF0000"/>
                </a:solidFill>
              </a:rPr>
              <a:t>Pharisees </a:t>
            </a:r>
            <a:r>
              <a:rPr lang="en-US" sz="6400" b="1" spc="-150" dirty="0"/>
              <a:t>began to think to themselves,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950A-FD94-78D9-A215-C81C8DFB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B96-72E0-9130-5BF0-FE604C254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0522"/>
            <a:ext cx="11327907" cy="193695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“Who is </a:t>
            </a:r>
            <a:r>
              <a:rPr lang="en-US" sz="6400" b="1" spc="-150" dirty="0">
                <a:solidFill>
                  <a:srgbClr val="FF0000"/>
                </a:solidFill>
              </a:rPr>
              <a:t>this man </a:t>
            </a:r>
            <a:r>
              <a:rPr lang="en-US" sz="6400" b="1" spc="-150" dirty="0"/>
              <a:t>who is </a:t>
            </a:r>
            <a:r>
              <a:rPr lang="en-US" sz="6400" b="1" spc="-150" dirty="0">
                <a:solidFill>
                  <a:srgbClr val="FF0000"/>
                </a:solidFill>
              </a:rPr>
              <a:t>uttering blasphemies</a:t>
            </a:r>
            <a:r>
              <a:rPr lang="en-US" sz="6400" b="1" spc="-150" dirty="0"/>
              <a:t>?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39D2B-4C94-3195-5ED5-315195143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FC45-A798-62D8-B3D9-56BAEB62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0522"/>
            <a:ext cx="11327907" cy="193695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Who can </a:t>
            </a:r>
            <a:r>
              <a:rPr lang="en-US" sz="6400" b="1" spc="-150" dirty="0">
                <a:solidFill>
                  <a:srgbClr val="FF0000"/>
                </a:solidFill>
              </a:rPr>
              <a:t>forgive sins </a:t>
            </a:r>
            <a:r>
              <a:rPr lang="en-US" sz="6400" b="1" spc="-150" dirty="0"/>
              <a:t>but </a:t>
            </a:r>
            <a:r>
              <a:rPr lang="en-US" sz="6400" b="1" spc="-150" dirty="0">
                <a:solidFill>
                  <a:srgbClr val="FF0000"/>
                </a:solidFill>
              </a:rPr>
              <a:t>God alone</a:t>
            </a:r>
            <a:r>
              <a:rPr lang="en-US" sz="6400" b="1" spc="-150" dirty="0"/>
              <a:t>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9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0397-8BB0-E730-B732-B37292A4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275-F292-3FBC-A694-7F040F36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2782"/>
            <a:ext cx="11327907" cy="291243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22 When </a:t>
            </a:r>
            <a:r>
              <a:rPr lang="en-US" sz="6400" b="1" spc="-150" dirty="0">
                <a:solidFill>
                  <a:srgbClr val="FF0000"/>
                </a:solidFill>
              </a:rPr>
              <a:t>Jesus perceived </a:t>
            </a:r>
            <a:r>
              <a:rPr lang="en-US" sz="6400" b="1" spc="-150" dirty="0"/>
              <a:t>their </a:t>
            </a:r>
            <a:r>
              <a:rPr lang="en-US" sz="6400" b="1" spc="-150" dirty="0">
                <a:solidFill>
                  <a:srgbClr val="FF0000"/>
                </a:solidFill>
              </a:rPr>
              <a:t>hostile thoughts</a:t>
            </a:r>
            <a:r>
              <a:rPr lang="en-US" sz="6400" b="1" spc="-150" dirty="0"/>
              <a:t>, He said to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3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A656-EEB9-27BD-DABF-60F4A85B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307-A6E0-61B5-C71A-62EA040B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8334"/>
            <a:ext cx="11327907" cy="29213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“Why are you </a:t>
            </a:r>
            <a:r>
              <a:rPr lang="en-US" sz="6400" b="1" spc="-150" dirty="0">
                <a:solidFill>
                  <a:srgbClr val="FF0000"/>
                </a:solidFill>
              </a:rPr>
              <a:t>raising objections within yourselves</a:t>
            </a:r>
            <a:r>
              <a:rPr lang="en-US" sz="6400" b="1" spc="-150" dirty="0"/>
              <a:t>?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8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C0D96-F0D8-9EE9-7386-CAD354E7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DFAC-B453-7705-9F3C-56552CA6B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9962"/>
            <a:ext cx="11327907" cy="291807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23 Which is easier, to say, ‘</a:t>
            </a:r>
            <a:r>
              <a:rPr lang="en-US" sz="6400" b="1" spc="-150" dirty="0">
                <a:solidFill>
                  <a:srgbClr val="FF0000"/>
                </a:solidFill>
              </a:rPr>
              <a:t>Your sins are forgiven</a:t>
            </a:r>
            <a:r>
              <a:rPr lang="en-US" sz="6400" b="1" spc="-150" dirty="0">
                <a:solidFill>
                  <a:schemeClr val="tx1"/>
                </a:solidFill>
              </a:rPr>
              <a:t>,’ or to say, ‘</a:t>
            </a:r>
            <a:r>
              <a:rPr lang="en-US" sz="6400" b="1" spc="-150" dirty="0">
                <a:solidFill>
                  <a:srgbClr val="FF0000"/>
                </a:solidFill>
              </a:rPr>
              <a:t>Stand up and walk</a:t>
            </a:r>
            <a:r>
              <a:rPr lang="en-US" sz="6400" b="1" spc="-150" dirty="0">
                <a:solidFill>
                  <a:schemeClr val="tx1"/>
                </a:solidFill>
              </a:rPr>
              <a:t>’? 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18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B3BBF-6BFB-808E-4A78-1DD056F11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88BB-05F2-585F-01D8-032B238D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0678"/>
            <a:ext cx="11327907" cy="389664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24 But so that you may </a:t>
            </a:r>
            <a:r>
              <a:rPr lang="en-US" sz="6400" b="1" spc="-150" dirty="0">
                <a:solidFill>
                  <a:srgbClr val="FF0000"/>
                </a:solidFill>
              </a:rPr>
              <a:t>know</a:t>
            </a:r>
            <a:r>
              <a:rPr lang="en-US" sz="6400" b="1" spc="-150" dirty="0">
                <a:solidFill>
                  <a:schemeClr val="tx1"/>
                </a:solidFill>
              </a:rPr>
              <a:t> that the </a:t>
            </a:r>
            <a:r>
              <a:rPr lang="en-US" sz="6400" b="1" spc="-150" dirty="0">
                <a:solidFill>
                  <a:srgbClr val="FF0000"/>
                </a:solidFill>
              </a:rPr>
              <a:t>Son of Man</a:t>
            </a:r>
            <a:r>
              <a:rPr lang="en-US" sz="6400" b="1" spc="-150" dirty="0">
                <a:solidFill>
                  <a:schemeClr val="tx1"/>
                </a:solidFill>
              </a:rPr>
              <a:t> has </a:t>
            </a:r>
            <a:r>
              <a:rPr lang="en-US" sz="6400" b="1" spc="-150" dirty="0">
                <a:solidFill>
                  <a:srgbClr val="FF0000"/>
                </a:solidFill>
              </a:rPr>
              <a:t>authority on earth </a:t>
            </a:r>
            <a:r>
              <a:rPr lang="en-US" sz="6400" b="1" spc="-150" dirty="0">
                <a:solidFill>
                  <a:schemeClr val="tx1"/>
                </a:solidFill>
              </a:rPr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forgive sins</a:t>
            </a:r>
            <a:r>
              <a:rPr lang="en-US" sz="6400" b="1" spc="-150" dirty="0">
                <a:solidFill>
                  <a:schemeClr val="tx1"/>
                </a:solidFill>
              </a:rPr>
              <a:t>”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72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4D3DA-2540-B8F9-FC7B-6BAF596B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BF31-E86D-9FF4-F35E-37F5EC0B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8009"/>
            <a:ext cx="11327907" cy="19619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—</a:t>
            </a:r>
            <a:r>
              <a:rPr lang="en-US" sz="6400" b="1" spc="-150" dirty="0">
                <a:solidFill>
                  <a:srgbClr val="FF0000"/>
                </a:solidFill>
              </a:rPr>
              <a:t>He said </a:t>
            </a:r>
            <a:r>
              <a:rPr lang="en-US" sz="6400" b="1" spc="-150" dirty="0">
                <a:solidFill>
                  <a:schemeClr val="tx1"/>
                </a:solidFill>
              </a:rPr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paralyzed man</a:t>
            </a:r>
            <a:r>
              <a:rPr lang="en-US" sz="6400" b="1" spc="-150" dirty="0">
                <a:solidFill>
                  <a:schemeClr val="tx1"/>
                </a:solidFill>
              </a:rPr>
              <a:t>—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69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1030B-B21D-39DD-C827-AF2FE509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C548-EB4B-76D7-1628-D5C0CF862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7983"/>
            <a:ext cx="11327907" cy="290203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I tell you, stand up, take your stretcher </a:t>
            </a:r>
            <a:r>
              <a:rPr lang="en-US" sz="6400" b="1" spc="-150" dirty="0">
                <a:solidFill>
                  <a:schemeClr val="tx1"/>
                </a:solidFill>
              </a:rPr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go home</a:t>
            </a:r>
            <a:r>
              <a:rPr lang="en-US" sz="6400" b="1" spc="-150" dirty="0">
                <a:solidFill>
                  <a:schemeClr val="tx1"/>
                </a:solidFill>
              </a:rPr>
              <a:t>.”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9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03061"/>
            <a:ext cx="11327907" cy="405187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Why sin is humanity’s </a:t>
            </a:r>
            <a:r>
              <a:rPr lang="en-US" sz="6600" b="1" i="1" spc="-150" dirty="0">
                <a:solidFill>
                  <a:srgbClr val="FF0000"/>
                </a:solidFill>
              </a:rPr>
              <a:t>deepest problem</a:t>
            </a:r>
            <a:r>
              <a:rPr lang="en-US" sz="6400" b="1" spc="-150" dirty="0">
                <a:solidFill>
                  <a:schemeClr val="tx1"/>
                </a:solidFill>
              </a:rPr>
              <a:t>, and how </a:t>
            </a:r>
            <a:r>
              <a:rPr lang="en-US" sz="6600" b="1" i="1" spc="-150" dirty="0">
                <a:solidFill>
                  <a:srgbClr val="FF0000"/>
                </a:solidFill>
              </a:rPr>
              <a:t>forgiveness  </a:t>
            </a:r>
            <a:r>
              <a:rPr lang="en-US" sz="6400" b="1" spc="-150" dirty="0">
                <a:solidFill>
                  <a:schemeClr val="tx1"/>
                </a:solidFill>
              </a:rPr>
              <a:t>breaks its power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2475-ECD1-ACB3-DA26-8EC310B5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C122-D780-518E-8AE6-AE662406F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6603-E8D7-CDB2-94AD-83E1CE69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B759-952A-247F-F49A-AFF17738B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0678"/>
            <a:ext cx="11327907" cy="389664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25 Immediately </a:t>
            </a:r>
            <a:r>
              <a:rPr lang="en-US" sz="6400" b="1" spc="-150" dirty="0">
                <a:solidFill>
                  <a:srgbClr val="FF0000"/>
                </a:solidFill>
              </a:rPr>
              <a:t>he stood up </a:t>
            </a:r>
            <a:r>
              <a:rPr lang="en-US" sz="6400" b="1" spc="-150" dirty="0">
                <a:solidFill>
                  <a:schemeClr val="tx1"/>
                </a:solidFill>
              </a:rPr>
              <a:t>before them, picked up the </a:t>
            </a:r>
            <a:r>
              <a:rPr lang="en-US" sz="6400" b="1" spc="-150" dirty="0">
                <a:solidFill>
                  <a:srgbClr val="FF0000"/>
                </a:solidFill>
              </a:rPr>
              <a:t>stretcher</a:t>
            </a:r>
            <a:r>
              <a:rPr lang="en-US" sz="6400" b="1" spc="-150" dirty="0">
                <a:solidFill>
                  <a:schemeClr val="tx1"/>
                </a:solidFill>
              </a:rPr>
              <a:t> he had been lying on, 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9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D2ACD-89BC-706D-A0D8-6E580B796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9D0D-F0DA-8974-9F2C-B720EF799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8009"/>
            <a:ext cx="11327907" cy="19619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went home</a:t>
            </a:r>
            <a:r>
              <a:rPr lang="en-US" sz="6400" b="1" spc="-150" dirty="0">
                <a:solidFill>
                  <a:schemeClr val="tx1"/>
                </a:solidFill>
              </a:rPr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glorifying God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80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324C8-63C0-2D9A-5DFA-CC84AE114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6286-F76F-C66A-BAA0-1DD8B900C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1941"/>
            <a:ext cx="11327907" cy="293411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26 Then </a:t>
            </a:r>
            <a:r>
              <a:rPr lang="en-US" sz="6400" b="1" spc="-150" dirty="0">
                <a:solidFill>
                  <a:srgbClr val="FF0000"/>
                </a:solidFill>
              </a:rPr>
              <a:t>astonishment </a:t>
            </a:r>
            <a:r>
              <a:rPr lang="en-US" sz="6400" b="1" spc="-150" dirty="0">
                <a:solidFill>
                  <a:schemeClr val="tx1"/>
                </a:solidFill>
              </a:rPr>
              <a:t>seized them all, and they </a:t>
            </a:r>
            <a:r>
              <a:rPr lang="en-US" sz="6400" b="1" spc="-150" dirty="0">
                <a:solidFill>
                  <a:srgbClr val="FF0000"/>
                </a:solidFill>
              </a:rPr>
              <a:t>glorified God</a:t>
            </a:r>
            <a:r>
              <a:rPr lang="en-US" sz="6400" b="1" spc="-150" dirty="0">
                <a:solidFill>
                  <a:schemeClr val="tx1"/>
                </a:solidFill>
              </a:rPr>
              <a:t>. 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2D5E2-2041-74DC-F0A1-7984E6B2B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D9AE-7BD0-4885-ED25-D68163E29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1994"/>
            <a:ext cx="11327907" cy="289401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They were </a:t>
            </a:r>
            <a:r>
              <a:rPr lang="en-US" sz="6400" b="1" spc="-150" dirty="0">
                <a:solidFill>
                  <a:srgbClr val="FF0000"/>
                </a:solidFill>
              </a:rPr>
              <a:t>filled with awe</a:t>
            </a:r>
            <a:r>
              <a:rPr lang="en-US" sz="6400" b="1" spc="-150" dirty="0">
                <a:solidFill>
                  <a:schemeClr val="tx1"/>
                </a:solidFill>
              </a:rPr>
              <a:t>, saying, “We have seen </a:t>
            </a:r>
            <a:r>
              <a:rPr lang="en-US" sz="6400" b="1" spc="-150" dirty="0">
                <a:solidFill>
                  <a:srgbClr val="FF0000"/>
                </a:solidFill>
              </a:rPr>
              <a:t>incredible things today</a:t>
            </a:r>
            <a:r>
              <a:rPr lang="en-US" sz="6400" b="1" spc="-150" dirty="0">
                <a:solidFill>
                  <a:schemeClr val="tx1"/>
                </a:solidFill>
              </a:rPr>
              <a:t>.”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1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658D-1C74-EB9B-FD38-967E3087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B311-D8B3-F79C-7DE8-519613648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651630"/>
            <a:ext cx="10864820" cy="3554740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Are you walking in the power</a:t>
            </a:r>
            <a:b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of forgiveness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356-B50F-BF65-2881-CC639C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F6B-BB64-F5BE-1AD0-C44F7BB33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2E0-AFDE-9372-F18D-21B983A3042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CB9E-5719-E75D-DED2-0A8BEB71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7226"/>
          <a:stretch/>
        </p:blipFill>
        <p:spPr>
          <a:xfrm>
            <a:off x="-76940" y="-360948"/>
            <a:ext cx="12268940" cy="82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1026911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The Leper and the Paralytic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141351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5:12-26)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97810"/>
            <a:ext cx="11327907" cy="386238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12 While </a:t>
            </a:r>
            <a:r>
              <a:rPr lang="en-US" sz="6400" b="1" spc="-150" dirty="0">
                <a:solidFill>
                  <a:srgbClr val="FF0000"/>
                </a:solidFill>
              </a:rPr>
              <a:t>Jesus </a:t>
            </a:r>
            <a:r>
              <a:rPr lang="en-US" sz="6400" b="1" spc="-150" dirty="0"/>
              <a:t>was in one of the </a:t>
            </a:r>
            <a:r>
              <a:rPr lang="en-US" sz="6400" b="1" spc="-150" dirty="0">
                <a:solidFill>
                  <a:srgbClr val="FF0000"/>
                </a:solidFill>
              </a:rPr>
              <a:t>towns</a:t>
            </a:r>
            <a:r>
              <a:rPr lang="en-US" sz="6400" b="1" spc="-150" dirty="0"/>
              <a:t>, a man </a:t>
            </a:r>
            <a:r>
              <a:rPr lang="en-US" sz="6400" b="1" spc="-150" dirty="0">
                <a:solidFill>
                  <a:srgbClr val="FF0000"/>
                </a:solidFill>
              </a:rPr>
              <a:t>came to Him</a:t>
            </a:r>
            <a:r>
              <a:rPr lang="en-US" sz="6400" b="1" spc="-150" dirty="0"/>
              <a:t> who was </a:t>
            </a:r>
            <a:r>
              <a:rPr lang="en-US" sz="6400" b="1" spc="-150" dirty="0">
                <a:solidFill>
                  <a:srgbClr val="FF0000"/>
                </a:solidFill>
              </a:rPr>
              <a:t>covered</a:t>
            </a:r>
            <a:r>
              <a:rPr lang="en-US" sz="6400" b="1" spc="-150" dirty="0"/>
              <a:t> with </a:t>
            </a:r>
            <a:r>
              <a:rPr lang="en-US" sz="6400" b="1" spc="-150" dirty="0">
                <a:solidFill>
                  <a:srgbClr val="FF0000"/>
                </a:solidFill>
              </a:rPr>
              <a:t>leprosy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5979"/>
            <a:ext cx="11327907" cy="388604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When he </a:t>
            </a:r>
            <a:r>
              <a:rPr lang="en-US" sz="6400" b="1" spc="-150" dirty="0">
                <a:solidFill>
                  <a:srgbClr val="FF0000"/>
                </a:solidFill>
              </a:rPr>
              <a:t>saw Jesus</a:t>
            </a:r>
            <a:r>
              <a:rPr lang="en-US" sz="6400" b="1" spc="-150" dirty="0"/>
              <a:t>, </a:t>
            </a:r>
            <a:br>
              <a:rPr lang="en-US" sz="6400" b="1" spc="-150" dirty="0"/>
            </a:br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bowed down </a:t>
            </a:r>
            <a:r>
              <a:rPr lang="en-US" sz="6400" b="1" spc="-150" dirty="0"/>
              <a:t>with his </a:t>
            </a:r>
            <a:r>
              <a:rPr lang="en-US" sz="6400" b="1" spc="-150" dirty="0">
                <a:solidFill>
                  <a:srgbClr val="FF0000"/>
                </a:solidFill>
              </a:rPr>
              <a:t>face</a:t>
            </a:r>
            <a:r>
              <a:rPr lang="en-US" sz="6400" b="1" spc="-150" dirty="0"/>
              <a:t> to the ground </a:t>
            </a:r>
            <a:br>
              <a:rPr lang="en-US" sz="6400" b="1" spc="-150" dirty="0"/>
            </a:b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begged Him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4365"/>
            <a:ext cx="11327907" cy="192926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Lord</a:t>
            </a:r>
            <a:r>
              <a:rPr lang="en-US" sz="6400" b="1" spc="-150" dirty="0"/>
              <a:t>, if you are </a:t>
            </a:r>
            <a:r>
              <a:rPr lang="en-US" sz="6400" b="1" spc="-150" dirty="0">
                <a:solidFill>
                  <a:srgbClr val="FF0000"/>
                </a:solidFill>
              </a:rPr>
              <a:t>willing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you</a:t>
            </a:r>
            <a:r>
              <a:rPr lang="en-US" sz="6400" b="1" spc="-150" dirty="0"/>
              <a:t> can </a:t>
            </a:r>
            <a:r>
              <a:rPr lang="en-US" sz="6400" b="1" spc="-150" dirty="0">
                <a:solidFill>
                  <a:srgbClr val="FF0000"/>
                </a:solidFill>
              </a:rPr>
              <a:t>make</a:t>
            </a:r>
            <a:r>
              <a:rPr lang="en-US" sz="6400" b="1" spc="-150" dirty="0"/>
              <a:t> </a:t>
            </a:r>
            <a:r>
              <a:rPr lang="en-US" sz="6400" b="1" spc="-150" dirty="0">
                <a:solidFill>
                  <a:srgbClr val="FF0000"/>
                </a:solidFill>
              </a:rPr>
              <a:t>me clean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13346</TotalTime>
  <Words>543</Words>
  <Application>Microsoft Office PowerPoint</Application>
  <PresentationFormat>Widescreen</PresentationFormat>
  <Paragraphs>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Why Forgiveness Matters</vt:lpstr>
      <vt:lpstr>The Gospel of Luke</vt:lpstr>
      <vt:lpstr>Why sin is humanity’s deepest problem, and how forgiveness  breaks its power</vt:lpstr>
      <vt:lpstr>PowerPoint Presentation</vt:lpstr>
      <vt:lpstr>The Leper and the Paralytic</vt:lpstr>
      <vt:lpstr>12 While Jesus was in one of the towns, a man came to Him who was covered with leprosy.</vt:lpstr>
      <vt:lpstr>When he saw Jesus,  he bowed down with his face to the ground  and begged Him, </vt:lpstr>
      <vt:lpstr>“Lord, if you are willing, you can make me clean.”</vt:lpstr>
      <vt:lpstr>13 So He stretched out His hand and touched him, saying, </vt:lpstr>
      <vt:lpstr>“I am willing. Be clean!” And immediately the leprosy left him.</vt:lpstr>
      <vt:lpstr>PowerPoint Presentation</vt:lpstr>
      <vt:lpstr>14 Then He ordered the man to tell no one, but commanded him,</vt:lpstr>
      <vt:lpstr>“Go and show yourself to a priest, and bring the offering for your cleansing</vt:lpstr>
      <vt:lpstr>as Moses commanded, as a testimony to them.”</vt:lpstr>
      <vt:lpstr>PowerPoint Presentation</vt:lpstr>
      <vt:lpstr>15 But the news about Him spread even more,  and large crowds were gathering together</vt:lpstr>
      <vt:lpstr>to hear Him and to be healed of their illnesses.</vt:lpstr>
      <vt:lpstr>16 Yet Jesus himself frequently withdrew to the wilderness and prayed.</vt:lpstr>
      <vt:lpstr>PowerPoint Presentation</vt:lpstr>
      <vt:lpstr>17 Now on one of those days, while He was teaching, </vt:lpstr>
      <vt:lpstr>there were Pharisees and teachers of the law sitting nearby</vt:lpstr>
      <vt:lpstr>[they] had come from every village of Galilee, and Judea,  and from Jerusalem, </vt:lpstr>
      <vt:lpstr>and the power of the Lord was with Him to heal.</vt:lpstr>
      <vt:lpstr>18 Just then some men showed up, carrying a paralyzed man on a stretcher. </vt:lpstr>
      <vt:lpstr>They were trying to bring him in and place him before Jesus.</vt:lpstr>
      <vt:lpstr>19 But since they found no way to carry him in because of the crowd, </vt:lpstr>
      <vt:lpstr>they went up on the roof and let him down on the stretcher through the roof tiles, right in front of Jesus.</vt:lpstr>
      <vt:lpstr>20 When Jesus saw their faith, He said, “Friend, your sins are forgiven.”</vt:lpstr>
      <vt:lpstr>PowerPoint Presentation</vt:lpstr>
      <vt:lpstr>21 Then the experts in the law and the Pharisees began to think to themselves, </vt:lpstr>
      <vt:lpstr>“Who is this man who is uttering blasphemies? </vt:lpstr>
      <vt:lpstr>Who can forgive sins but God alone?”</vt:lpstr>
      <vt:lpstr>22 When Jesus perceived their hostile thoughts, He said to them, </vt:lpstr>
      <vt:lpstr>“Why are you raising objections within yourselves?</vt:lpstr>
      <vt:lpstr>23 Which is easier, to say, ‘Your sins are forgiven,’ or to say, ‘Stand up and walk’? </vt:lpstr>
      <vt:lpstr>24 But so that you may know that the Son of Man has authority on earth to forgive sins”</vt:lpstr>
      <vt:lpstr>—He said to the paralyzed man—</vt:lpstr>
      <vt:lpstr>“I tell you, stand up, take your stretcher and go home.”</vt:lpstr>
      <vt:lpstr>PowerPoint Presentation</vt:lpstr>
      <vt:lpstr>25 Immediately he stood up before them, picked up the stretcher he had been lying on, </vt:lpstr>
      <vt:lpstr>and went home, glorifying God.</vt:lpstr>
      <vt:lpstr>26 Then astonishment seized them all, and they glorified God. </vt:lpstr>
      <vt:lpstr>They were filled with awe, saying, “We have seen incredible things today.”</vt:lpstr>
      <vt:lpstr>PowerPoint Presentation</vt:lpstr>
      <vt:lpstr>Are you walking in the power of forgiveness?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92</cp:revision>
  <dcterms:created xsi:type="dcterms:W3CDTF">2025-01-02T17:04:09Z</dcterms:created>
  <dcterms:modified xsi:type="dcterms:W3CDTF">2025-05-18T14:19:13Z</dcterms:modified>
</cp:coreProperties>
</file>