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365" r:id="rId7"/>
    <p:sldId id="269" r:id="rId8"/>
    <p:sldId id="273" r:id="rId9"/>
    <p:sldId id="260" r:id="rId10"/>
    <p:sldId id="257" r:id="rId11"/>
    <p:sldId id="266" r:id="rId12"/>
    <p:sldId id="333" r:id="rId13"/>
    <p:sldId id="345" r:id="rId14"/>
    <p:sldId id="368" r:id="rId15"/>
    <p:sldId id="369" r:id="rId16"/>
    <p:sldId id="376" r:id="rId17"/>
    <p:sldId id="377" r:id="rId18"/>
    <p:sldId id="399" r:id="rId19"/>
    <p:sldId id="378" r:id="rId20"/>
    <p:sldId id="393" r:id="rId21"/>
    <p:sldId id="394" r:id="rId22"/>
    <p:sldId id="379" r:id="rId23"/>
    <p:sldId id="370" r:id="rId24"/>
    <p:sldId id="334" r:id="rId25"/>
    <p:sldId id="372" r:id="rId26"/>
    <p:sldId id="395" r:id="rId27"/>
    <p:sldId id="397" r:id="rId28"/>
    <p:sldId id="398" r:id="rId29"/>
    <p:sldId id="371" r:id="rId30"/>
    <p:sldId id="335" r:id="rId31"/>
    <p:sldId id="336" r:id="rId32"/>
    <p:sldId id="337" r:id="rId33"/>
    <p:sldId id="380" r:id="rId34"/>
    <p:sldId id="358" r:id="rId35"/>
    <p:sldId id="359" r:id="rId36"/>
    <p:sldId id="360" r:id="rId37"/>
    <p:sldId id="361" r:id="rId38"/>
    <p:sldId id="387" r:id="rId39"/>
    <p:sldId id="264" r:id="rId40"/>
    <p:sldId id="366" r:id="rId41"/>
    <p:sldId id="27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 autoAdjust="0"/>
    <p:restoredTop sz="94620" autoAdjust="0"/>
  </p:normalViewPr>
  <p:slideViewPr>
    <p:cSldViewPr snapToGrid="0">
      <p:cViewPr varScale="1">
        <p:scale>
          <a:sx n="60" d="100"/>
          <a:sy n="60" d="100"/>
        </p:scale>
        <p:origin x="72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25/5/2025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25/5/2025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25/5/2025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25/5/2025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25/5/2025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4C77-021A-5C45-21B2-AE0ACEE48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C35D-D61C-BB41-359C-DEB5F0AEE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2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ED675-FBAA-6FBD-B379-C38524348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CF88-5A1A-FCF7-12FD-01465A280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7086"/>
            <a:ext cx="11327907" cy="290382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29 Then </a:t>
            </a:r>
            <a:r>
              <a:rPr lang="en-US" sz="6400" b="1" spc="-150" dirty="0">
                <a:solidFill>
                  <a:srgbClr val="FF0000"/>
                </a:solidFill>
              </a:rPr>
              <a:t>Levi</a:t>
            </a:r>
            <a:r>
              <a:rPr lang="en-US" sz="6400" b="1" spc="-150" dirty="0"/>
              <a:t> gave a </a:t>
            </a:r>
            <a:r>
              <a:rPr lang="en-US" sz="6400" b="1" spc="-150" dirty="0">
                <a:solidFill>
                  <a:srgbClr val="FF0000"/>
                </a:solidFill>
              </a:rPr>
              <a:t>great banquet </a:t>
            </a:r>
            <a:r>
              <a:rPr lang="en-US" sz="6400" b="1" spc="-150" dirty="0"/>
              <a:t>in his </a:t>
            </a:r>
            <a:r>
              <a:rPr lang="en-US" sz="6400" b="1" spc="-150" dirty="0">
                <a:solidFill>
                  <a:srgbClr val="FF0000"/>
                </a:solidFill>
              </a:rPr>
              <a:t>house</a:t>
            </a:r>
            <a:r>
              <a:rPr lang="en-US" sz="6400" b="1" spc="-150" dirty="0"/>
              <a:t> for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3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FEF0C-B709-3D2A-1A85-3D0CD086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CD5D-0656-814D-9ED2-6A581C1B6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99731"/>
            <a:ext cx="11327907" cy="385853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there was a </a:t>
            </a:r>
            <a:r>
              <a:rPr lang="en-US" sz="6400" b="1" spc="-150" dirty="0">
                <a:solidFill>
                  <a:srgbClr val="FF0000"/>
                </a:solidFill>
              </a:rPr>
              <a:t>large crowd </a:t>
            </a:r>
            <a:r>
              <a:rPr lang="en-US" sz="6400" b="1" spc="-150" dirty="0"/>
              <a:t>of </a:t>
            </a:r>
            <a:r>
              <a:rPr lang="en-US" sz="6400" b="1" spc="-150" dirty="0">
                <a:solidFill>
                  <a:srgbClr val="FF0000"/>
                </a:solidFill>
              </a:rPr>
              <a:t>tax collectors</a:t>
            </a:r>
            <a:r>
              <a:rPr lang="en-US" sz="6400" b="1" spc="-150" dirty="0"/>
              <a:t> and others </a:t>
            </a:r>
            <a:r>
              <a:rPr lang="en-US" sz="6400" b="1" spc="-150" dirty="0">
                <a:solidFill>
                  <a:srgbClr val="FF0000"/>
                </a:solidFill>
              </a:rPr>
              <a:t>sitting at the table </a:t>
            </a:r>
            <a:r>
              <a:rPr lang="en-US" sz="6400" b="1" spc="-150" dirty="0"/>
              <a:t>with them.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52426-6272-B422-4E0C-2D3BD77D4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ADB4-4191-C813-6222-970023095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7878"/>
            <a:ext cx="11327907" cy="390224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30 But the </a:t>
            </a:r>
            <a:r>
              <a:rPr lang="en-US" sz="6400" b="1" spc="-150" dirty="0">
                <a:solidFill>
                  <a:srgbClr val="FF0000"/>
                </a:solidFill>
              </a:rPr>
              <a:t>Pharisees</a:t>
            </a:r>
            <a:r>
              <a:rPr lang="en-US" sz="6400" b="1" spc="-150" dirty="0"/>
              <a:t> and their </a:t>
            </a:r>
            <a:r>
              <a:rPr lang="en-US" sz="6400" b="1" spc="-150" dirty="0">
                <a:solidFill>
                  <a:srgbClr val="FF0000"/>
                </a:solidFill>
              </a:rPr>
              <a:t>experts in the law complained</a:t>
            </a:r>
            <a:r>
              <a:rPr lang="en-US" sz="6400" b="1" spc="-150" dirty="0"/>
              <a:t> to His </a:t>
            </a:r>
            <a:r>
              <a:rPr lang="en-US" sz="6400" b="1" spc="-150" dirty="0">
                <a:solidFill>
                  <a:srgbClr val="FF0000"/>
                </a:solidFill>
              </a:rPr>
              <a:t>disciples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2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0CE3E-EBAB-90FF-E3FE-EB1582D1C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1CD6-0A5F-40AC-DF91-AFD8DB809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83102"/>
            <a:ext cx="11327907" cy="289179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Saying “</a:t>
            </a:r>
            <a:r>
              <a:rPr lang="en-US" sz="6400" b="1" spc="-150" dirty="0">
                <a:solidFill>
                  <a:srgbClr val="FF0000"/>
                </a:solidFill>
              </a:rPr>
              <a:t>Why do you eat </a:t>
            </a:r>
            <a:r>
              <a:rPr lang="en-US" sz="6400" b="1" spc="-150" dirty="0"/>
              <a:t>and drink </a:t>
            </a:r>
            <a:r>
              <a:rPr lang="en-US" sz="6400" b="1" spc="-150" dirty="0">
                <a:solidFill>
                  <a:srgbClr val="FF0000"/>
                </a:solidFill>
              </a:rPr>
              <a:t>with tax collectors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sinners</a:t>
            </a:r>
            <a:r>
              <a:rPr lang="en-US" sz="6400" b="1" spc="-150" dirty="0"/>
              <a:t>?”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0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03F6C-FC5B-DDE4-BA01-1D9ACFCE4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8E21-1481-F5A7-F62A-7B21BC0DE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1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D59B6-F5F4-E52A-83A1-8A5D4B14B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784F-4BD7-93A3-6E69-973CB4057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957660"/>
            <a:ext cx="11327907" cy="94267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31 </a:t>
            </a:r>
            <a:r>
              <a:rPr lang="en-US" sz="6400" b="1" spc="-150" dirty="0">
                <a:solidFill>
                  <a:srgbClr val="FF0000"/>
                </a:solidFill>
              </a:rPr>
              <a:t>Jesus answered </a:t>
            </a:r>
            <a:r>
              <a:rPr lang="en-US" sz="6400" b="1" spc="-150" dirty="0"/>
              <a:t>them,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97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CEE4C-73D0-77D2-D2BC-112D74886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5213-01BD-ACE1-5241-5822636AF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81097"/>
            <a:ext cx="11327907" cy="289580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“Those </a:t>
            </a:r>
            <a:r>
              <a:rPr lang="en-US" sz="6400" b="1" spc="-150" dirty="0">
                <a:solidFill>
                  <a:srgbClr val="FF0000"/>
                </a:solidFill>
              </a:rPr>
              <a:t>who are well </a:t>
            </a:r>
            <a:r>
              <a:rPr lang="en-US" sz="6400" b="1" spc="-150" dirty="0"/>
              <a:t>don’t need a </a:t>
            </a:r>
            <a:r>
              <a:rPr lang="en-US" sz="6400" b="1" spc="-150" dirty="0">
                <a:solidFill>
                  <a:srgbClr val="FF0000"/>
                </a:solidFill>
              </a:rPr>
              <a:t>physician</a:t>
            </a:r>
            <a:r>
              <a:rPr lang="en-US" sz="6400" b="1" spc="-150" dirty="0"/>
              <a:t>, but those </a:t>
            </a:r>
            <a:r>
              <a:rPr lang="en-US" sz="6400" b="1" spc="-150" dirty="0">
                <a:solidFill>
                  <a:srgbClr val="FF0000"/>
                </a:solidFill>
              </a:rPr>
              <a:t>who are sick </a:t>
            </a:r>
            <a:r>
              <a:rPr lang="en-US" sz="6400" b="1" spc="-150" dirty="0"/>
              <a:t>do.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0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C8C6A-7D07-2EE4-A910-86C7FB4C9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DC23-831D-A4D7-BAD8-7274E490F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5055"/>
            <a:ext cx="11327907" cy="292789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32 I have not </a:t>
            </a:r>
            <a:r>
              <a:rPr lang="en-US" sz="6400" b="1" spc="-150" dirty="0">
                <a:solidFill>
                  <a:srgbClr val="FF0000"/>
                </a:solidFill>
              </a:rPr>
              <a:t>come to call the righteous</a:t>
            </a:r>
            <a:r>
              <a:rPr lang="en-US" sz="6400" b="1" spc="-150" dirty="0"/>
              <a:t>, but </a:t>
            </a:r>
            <a:r>
              <a:rPr lang="en-US" sz="6400" b="1" spc="-150" dirty="0">
                <a:solidFill>
                  <a:srgbClr val="FF0000"/>
                </a:solidFill>
              </a:rPr>
              <a:t>sinners</a:t>
            </a:r>
            <a:r>
              <a:rPr lang="en-US" sz="6400" b="1" spc="-150" dirty="0"/>
              <a:t> to </a:t>
            </a:r>
            <a:r>
              <a:rPr lang="en-US" sz="6400" b="1" spc="-150" dirty="0">
                <a:solidFill>
                  <a:srgbClr val="FF0000"/>
                </a:solidFill>
              </a:rPr>
              <a:t>repentance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38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4DEBC-0CEC-A6CD-37FE-5843F1927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3710-9256-1931-92DE-936A2754E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9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09" y="2033381"/>
            <a:ext cx="10253767" cy="935412"/>
          </a:xfrm>
        </p:spPr>
        <p:txBody>
          <a:bodyPr>
            <a:noAutofit/>
          </a:bodyPr>
          <a:lstStyle/>
          <a:p>
            <a:r>
              <a:rPr lang="en-US" sz="7800" dirty="0">
                <a:latin typeface="Libre Baskerville" panose="02000000000000000000" pitchFamily="2" charset="0"/>
              </a:rPr>
              <a:t>Sinners Welcome</a:t>
            </a:r>
            <a:endParaRPr lang="es-SV" sz="78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371655" y="3097130"/>
            <a:ext cx="114486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5:27-39</a:t>
            </a:r>
          </a:p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Jesus Calls Matthew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A2DBD-4307-217A-4189-B123548D3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D9E1-9F87-4B8D-0A44-1246DC209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97405"/>
            <a:ext cx="11327907" cy="386319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33 Then they </a:t>
            </a:r>
            <a:r>
              <a:rPr lang="en-US" sz="6400" b="1" spc="-150" dirty="0">
                <a:solidFill>
                  <a:srgbClr val="FF0000"/>
                </a:solidFill>
              </a:rPr>
              <a:t>said to Him</a:t>
            </a:r>
            <a:r>
              <a:rPr lang="en-US" sz="6400" b="1" spc="-150" dirty="0"/>
              <a:t>, “</a:t>
            </a:r>
            <a:r>
              <a:rPr lang="en-US" sz="6400" b="1" spc="-150" dirty="0">
                <a:solidFill>
                  <a:srgbClr val="FF0000"/>
                </a:solidFill>
              </a:rPr>
              <a:t>John’s disciples </a:t>
            </a:r>
            <a:r>
              <a:rPr lang="en-US" sz="6400" b="1" spc="-150" dirty="0"/>
              <a:t>frequently </a:t>
            </a:r>
            <a:r>
              <a:rPr lang="en-US" sz="6400" b="1" spc="-150" dirty="0">
                <a:solidFill>
                  <a:srgbClr val="FF0000"/>
                </a:solidFill>
              </a:rPr>
              <a:t>fast</a:t>
            </a:r>
            <a:r>
              <a:rPr lang="en-US" sz="6400" b="1" spc="-150" dirty="0"/>
              <a:t> and </a:t>
            </a:r>
            <a:r>
              <a:rPr lang="en-US" sz="6400" b="1" spc="-150" dirty="0">
                <a:solidFill>
                  <a:srgbClr val="FF0000"/>
                </a:solidFill>
              </a:rPr>
              <a:t>pray</a:t>
            </a:r>
            <a:r>
              <a:rPr lang="en-US" sz="6400" b="1" spc="-150" dirty="0"/>
              <a:t>, and so do the </a:t>
            </a:r>
            <a:r>
              <a:rPr lang="en-US" sz="6400" b="1" spc="-150" dirty="0">
                <a:solidFill>
                  <a:srgbClr val="FF0000"/>
                </a:solidFill>
              </a:rPr>
              <a:t>disciples</a:t>
            </a:r>
            <a:r>
              <a:rPr lang="en-US" sz="6400" b="1" spc="-150" dirty="0"/>
              <a:t> of the </a:t>
            </a:r>
            <a:r>
              <a:rPr lang="en-US" sz="6400" b="1" spc="-150" dirty="0">
                <a:solidFill>
                  <a:srgbClr val="FF0000"/>
                </a:solidFill>
              </a:rPr>
              <a:t>Pharisees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5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E757B-47C0-5C08-8947-AB75AC82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9DEA-F42E-4BDB-B265-533908C2D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61410"/>
            <a:ext cx="11327907" cy="193518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but yours </a:t>
            </a:r>
            <a:r>
              <a:rPr lang="en-US" sz="6400" b="1" spc="-150" dirty="0">
                <a:solidFill>
                  <a:srgbClr val="FF0000"/>
                </a:solidFill>
              </a:rPr>
              <a:t>continue to eat and drink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84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D1EF6-15BC-1B0D-1B93-E2F16927B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BBB5-4B04-267B-BD66-7123DAC14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957559"/>
            <a:ext cx="11327907" cy="94288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34 So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 said to them,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23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AEC31-545F-2E5B-8BA0-B6B48F601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30E1-DE79-2EDC-79FF-A5EFCD7F3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93718"/>
            <a:ext cx="11327907" cy="387056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“You </a:t>
            </a:r>
            <a:r>
              <a:rPr lang="en-US" sz="6400" b="1" spc="-150" dirty="0">
                <a:solidFill>
                  <a:srgbClr val="FF0000"/>
                </a:solidFill>
              </a:rPr>
              <a:t>cannot make the wedding guests fast </a:t>
            </a:r>
            <a:r>
              <a:rPr lang="en-US" sz="6400" b="1" spc="-150" dirty="0"/>
              <a:t>while the </a:t>
            </a:r>
            <a:r>
              <a:rPr lang="en-US" sz="6400" b="1" spc="-150" dirty="0">
                <a:solidFill>
                  <a:srgbClr val="FF0000"/>
                </a:solidFill>
              </a:rPr>
              <a:t>bridegroom is with them</a:t>
            </a:r>
            <a:r>
              <a:rPr lang="en-US" sz="6400" b="1" spc="-150" dirty="0"/>
              <a:t>, can you?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38236-51B7-243A-3601-51549FFC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AC89-999A-5414-0FC2-127AFAB0D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5697"/>
            <a:ext cx="11327907" cy="388660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35 But those </a:t>
            </a:r>
            <a:r>
              <a:rPr lang="en-US" sz="6400" b="1" spc="-150" dirty="0">
                <a:solidFill>
                  <a:srgbClr val="FF0000"/>
                </a:solidFill>
              </a:rPr>
              <a:t>days are coming</a:t>
            </a:r>
            <a:r>
              <a:rPr lang="en-US" sz="6400" b="1" spc="-150" dirty="0"/>
              <a:t>, and when the </a:t>
            </a:r>
            <a:r>
              <a:rPr lang="en-US" sz="6400" b="1" spc="-150" dirty="0">
                <a:solidFill>
                  <a:srgbClr val="FF0000"/>
                </a:solidFill>
              </a:rPr>
              <a:t>bridegroom is taken </a:t>
            </a:r>
            <a:r>
              <a:rPr lang="en-US" sz="6400" b="1" spc="-150" dirty="0"/>
              <a:t>from them,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99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8A238-563E-3BA3-9D67-3A9D8CDBA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C37F-1C3C-30E2-BF88-67B292FFE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925475"/>
            <a:ext cx="11327907" cy="100705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at that time </a:t>
            </a:r>
            <a:r>
              <a:rPr lang="en-US" sz="6400" b="1" spc="-150" dirty="0">
                <a:solidFill>
                  <a:srgbClr val="FF0000"/>
                </a:solidFill>
              </a:rPr>
              <a:t>they will fast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4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45CD8-940D-5589-15A4-6C8006044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5029-C2C6-F7FC-4D90-A219C688B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15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30FF-5429-4268-466D-869EFF909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295E-9191-263C-0779-E8B5C3095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54128"/>
            <a:ext cx="11327907" cy="194974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36 He also </a:t>
            </a:r>
            <a:r>
              <a:rPr lang="en-US" sz="6400" b="1" spc="-150" dirty="0">
                <a:solidFill>
                  <a:srgbClr val="FF0000"/>
                </a:solidFill>
              </a:rPr>
              <a:t>told them a parable</a:t>
            </a:r>
            <a:r>
              <a:rPr lang="en-US" sz="6400" b="1" spc="-150" dirty="0"/>
              <a:t>: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2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DBD4-54ED-DFBB-CB54-EA790A49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D18A-9A62-C782-E604-6156E7F8C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9833"/>
            <a:ext cx="11327907" cy="293833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“No one </a:t>
            </a:r>
            <a:r>
              <a:rPr lang="en-US" sz="6400" b="1" spc="-150" dirty="0">
                <a:solidFill>
                  <a:srgbClr val="FF0000"/>
                </a:solidFill>
              </a:rPr>
              <a:t>tears a patch </a:t>
            </a:r>
            <a:r>
              <a:rPr lang="en-US" sz="6400" b="1" spc="-150" dirty="0"/>
              <a:t>from a </a:t>
            </a:r>
            <a:r>
              <a:rPr lang="en-US" sz="6400" b="1" spc="-150" dirty="0">
                <a:solidFill>
                  <a:srgbClr val="FF0000"/>
                </a:solidFill>
              </a:rPr>
              <a:t>new garment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sews it on an old garment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77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6652-B451-00AB-7FF6-6D642A11B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49DA-4251-98E0-93AB-1E1F820A5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8744"/>
            <a:ext cx="11327907" cy="388051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If he does, </a:t>
            </a:r>
            <a:r>
              <a:rPr lang="en-US" sz="6400" b="1" spc="-150" dirty="0">
                <a:solidFill>
                  <a:srgbClr val="FF0000"/>
                </a:solidFill>
              </a:rPr>
              <a:t>he will have torn the new</a:t>
            </a:r>
            <a:r>
              <a:rPr lang="en-US" sz="6400" b="1" spc="-150" dirty="0"/>
              <a:t>, and the </a:t>
            </a:r>
            <a:r>
              <a:rPr lang="en-US" sz="6400" b="1" spc="-150" dirty="0">
                <a:solidFill>
                  <a:srgbClr val="FF0000"/>
                </a:solidFill>
              </a:rPr>
              <a:t>piece from the new will not match the old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64E1B-4845-D83F-0D93-6FEB1702C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9925-0E30-D59D-AD47-E71501490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32E96-2CB9-FAAA-4FDE-F95FDF9D46EE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C86BA-ADD2-F9B7-C554-B30460EB1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r="1390"/>
          <a:stretch/>
        </p:blipFill>
        <p:spPr>
          <a:xfrm>
            <a:off x="0" y="-240631"/>
            <a:ext cx="12268940" cy="70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80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03752-DD8B-C1B7-3E3B-AB6420F16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9CBC-CA93-2B61-8D9F-99288E456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63301"/>
            <a:ext cx="11327907" cy="193139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37 And no one pours </a:t>
            </a:r>
            <a:r>
              <a:rPr lang="en-US" sz="6400" b="1" spc="-150" dirty="0">
                <a:solidFill>
                  <a:srgbClr val="FF0000"/>
                </a:solidFill>
              </a:rPr>
              <a:t>new wine</a:t>
            </a:r>
            <a:r>
              <a:rPr lang="en-US" sz="6400" b="1" spc="-150" dirty="0"/>
              <a:t> into </a:t>
            </a:r>
            <a:r>
              <a:rPr lang="en-US" sz="6400" b="1" spc="-150" dirty="0">
                <a:solidFill>
                  <a:srgbClr val="FF0000"/>
                </a:solidFill>
              </a:rPr>
              <a:t>old wineskins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49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1BBAE-7DA3-007B-797D-7C7126BA9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4491-0662-326E-BF3D-BA71E79E3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7248"/>
            <a:ext cx="11327907" cy="388350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If he does, the </a:t>
            </a:r>
            <a:r>
              <a:rPr lang="en-US" sz="6400" b="1" spc="-150" dirty="0">
                <a:solidFill>
                  <a:srgbClr val="FF0000"/>
                </a:solidFill>
              </a:rPr>
              <a:t>new wine will burst</a:t>
            </a:r>
            <a:r>
              <a:rPr lang="en-US" sz="6400" b="1" spc="-150" dirty="0"/>
              <a:t> the skins and will be spilled, and the </a:t>
            </a:r>
            <a:r>
              <a:rPr lang="en-US" sz="6400" b="1" spc="-150" dirty="0">
                <a:solidFill>
                  <a:srgbClr val="FF0000"/>
                </a:solidFill>
              </a:rPr>
              <a:t>skins will be destroyed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26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8A472-3633-A84B-C274-D023F809B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BC2F-6CEB-8906-2578-F2065F506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0983"/>
            <a:ext cx="11327907" cy="293603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38 Instead </a:t>
            </a:r>
            <a:r>
              <a:rPr lang="en-US" sz="6400" b="1" spc="-150" dirty="0">
                <a:solidFill>
                  <a:srgbClr val="FF0000"/>
                </a:solidFill>
              </a:rPr>
              <a:t>new wine </a:t>
            </a:r>
            <a:r>
              <a:rPr lang="en-US" sz="6400" b="1" spc="-150" dirty="0"/>
              <a:t>must be </a:t>
            </a:r>
            <a:r>
              <a:rPr lang="en-US" sz="6400" b="1" spc="-150" dirty="0">
                <a:solidFill>
                  <a:srgbClr val="FF0000"/>
                </a:solidFill>
              </a:rPr>
              <a:t>poured into new wineskins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18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AC747-4DA0-138F-14F2-2F1C46516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5973-167B-D588-4A5C-B0102A054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68314"/>
            <a:ext cx="11327907" cy="192137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39 No one after </a:t>
            </a:r>
            <a:r>
              <a:rPr lang="en-US" sz="6400" b="1" spc="-150" dirty="0">
                <a:solidFill>
                  <a:srgbClr val="FF0000"/>
                </a:solidFill>
              </a:rPr>
              <a:t>drinking old wine</a:t>
            </a:r>
            <a:r>
              <a:rPr lang="en-US" sz="6400" b="1" spc="-150" dirty="0"/>
              <a:t> wants </a:t>
            </a:r>
            <a:r>
              <a:rPr lang="en-US" sz="6400" b="1" spc="-150" dirty="0">
                <a:solidFill>
                  <a:srgbClr val="FF0000"/>
                </a:solidFill>
              </a:rPr>
              <a:t>the new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2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B246-C5B0-5CF9-75ED-9FC4EA962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976B-DB54-87BB-8D36-8789C6726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58124"/>
            <a:ext cx="11327907" cy="194175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for he says, ‘</a:t>
            </a:r>
            <a:r>
              <a:rPr lang="en-US" sz="6400" b="1" spc="-150" dirty="0">
                <a:solidFill>
                  <a:srgbClr val="FF0000"/>
                </a:solidFill>
              </a:rPr>
              <a:t>The old is good enough</a:t>
            </a:r>
            <a:r>
              <a:rPr lang="en-US" sz="6400" b="1" spc="-150" dirty="0"/>
              <a:t>.’”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00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1658D-1C74-EB9B-FD38-967E30874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B311-D8B3-F79C-7DE8-519613648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2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1122240"/>
            <a:ext cx="10864820" cy="3554740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What is your attitude </a:t>
            </a: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towards sin</a:t>
            </a: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2356-B50F-BF65-2881-CC639CFE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5F6B-BB64-F5BE-1AD0-C44F7BB33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842E0-AFDE-9372-F18D-21B983A3042E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7CB9E-5719-E75D-DED2-0A8BEB71C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 r="8274"/>
          <a:stretch/>
        </p:blipFill>
        <p:spPr>
          <a:xfrm>
            <a:off x="-76940" y="-360948"/>
            <a:ext cx="12268940" cy="82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014351"/>
            <a:ext cx="11327907" cy="482929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How </a:t>
            </a:r>
            <a:r>
              <a:rPr lang="en-US" sz="6000" b="1" i="1" spc="-150" dirty="0">
                <a:solidFill>
                  <a:srgbClr val="FF0000"/>
                </a:solidFill>
              </a:rPr>
              <a:t>Jesus’ Teaching</a:t>
            </a:r>
            <a:r>
              <a:rPr lang="en-US" sz="6400" b="1" spc="-150" dirty="0"/>
              <a:t>  shows why </a:t>
            </a:r>
            <a:r>
              <a:rPr lang="en-US" sz="6000" b="1" i="1" spc="-150" dirty="0">
                <a:solidFill>
                  <a:srgbClr val="FF0000"/>
                </a:solidFill>
              </a:rPr>
              <a:t>good people </a:t>
            </a:r>
            <a:r>
              <a:rPr lang="en-US" sz="6400" b="1" spc="-150" dirty="0"/>
              <a:t>aren’t good, bad people </a:t>
            </a:r>
            <a:r>
              <a:rPr lang="en-US" sz="6000" b="1" i="1" spc="-150" dirty="0">
                <a:solidFill>
                  <a:srgbClr val="FF0000"/>
                </a:solidFill>
              </a:rPr>
              <a:t>aren’t so bad</a:t>
            </a:r>
            <a:r>
              <a:rPr lang="en-US" sz="6400" b="1" spc="-150" dirty="0"/>
              <a:t>, and a new </a:t>
            </a:r>
            <a:r>
              <a:rPr lang="en-US" sz="6000" b="1" i="1" spc="-150" dirty="0">
                <a:solidFill>
                  <a:srgbClr val="FF0000"/>
                </a:solidFill>
              </a:rPr>
              <a:t>way of life </a:t>
            </a:r>
            <a:r>
              <a:rPr lang="en-US" sz="6400" b="1" spc="-150" dirty="0"/>
              <a:t> is possible for us all.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87" y="1026911"/>
            <a:ext cx="10864820" cy="2855494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Jesus Calls Matthew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590797" y="4141351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5:27-39)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97810"/>
            <a:ext cx="11327907" cy="386238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27 After this,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 went out and saw a </a:t>
            </a:r>
            <a:r>
              <a:rPr lang="en-US" sz="6400" b="1" spc="-150" dirty="0">
                <a:solidFill>
                  <a:srgbClr val="FF0000"/>
                </a:solidFill>
              </a:rPr>
              <a:t>tax collector named Levi </a:t>
            </a:r>
            <a:r>
              <a:rPr lang="en-US" sz="6400" b="1" spc="-150" dirty="0"/>
              <a:t>sitting at the tax booth. 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57489"/>
            <a:ext cx="11327907" cy="194302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</a:t>
            </a:r>
            <a:r>
              <a:rPr lang="en-US" sz="6400" b="1" spc="-150" dirty="0">
                <a:solidFill>
                  <a:srgbClr val="FF0000"/>
                </a:solidFill>
              </a:rPr>
              <a:t>Follow me</a:t>
            </a:r>
            <a:r>
              <a:rPr lang="en-US" sz="6400" b="1" spc="-150" dirty="0"/>
              <a:t>,” He said to him.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6C11-31CF-C89E-9F46-BFACCC54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F794-5E38-D05F-5CB5-E7E220D6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2099"/>
            <a:ext cx="11327907" cy="293380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28 And he </a:t>
            </a:r>
            <a:r>
              <a:rPr lang="en-US" sz="6400" b="1" spc="-150" dirty="0">
                <a:solidFill>
                  <a:srgbClr val="FF0000"/>
                </a:solidFill>
              </a:rPr>
              <a:t>got up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followed Him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leaving everything behind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13579</TotalTime>
  <Words>405</Words>
  <Application>Microsoft Office PowerPoint</Application>
  <PresentationFormat>Widescreen</PresentationFormat>
  <Paragraphs>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Sinners Welcome</vt:lpstr>
      <vt:lpstr>The Gospel of Luke</vt:lpstr>
      <vt:lpstr>How Jesus’ Teaching  shows why good people aren’t good, bad people aren’t so bad, and a new way of life  is possible for us all.</vt:lpstr>
      <vt:lpstr>PowerPoint Presentation</vt:lpstr>
      <vt:lpstr>Jesus Calls Matthew</vt:lpstr>
      <vt:lpstr>27 After this, Jesus went out and saw a tax collector named Levi sitting at the tax booth. </vt:lpstr>
      <vt:lpstr>“Follow me,” He said to him.</vt:lpstr>
      <vt:lpstr>28 And he got up and followed Him, leaving everything behind.</vt:lpstr>
      <vt:lpstr>PowerPoint Presentation</vt:lpstr>
      <vt:lpstr>29 Then Levi gave a great banquet in his house for Jesus, </vt:lpstr>
      <vt:lpstr>and there was a large crowd of tax collectors and others sitting at the table with them.</vt:lpstr>
      <vt:lpstr>30 But the Pharisees and their experts in the law complained to His disciples, </vt:lpstr>
      <vt:lpstr>Saying “Why do you eat and drink with tax collectors and sinners?”</vt:lpstr>
      <vt:lpstr>PowerPoint Presentation</vt:lpstr>
      <vt:lpstr>31 Jesus answered them, </vt:lpstr>
      <vt:lpstr>“Those who are well don’t need a physician, but those who are sick do.</vt:lpstr>
      <vt:lpstr>32 I have not come to call the righteous, but sinners to repentance.”</vt:lpstr>
      <vt:lpstr>PowerPoint Presentation</vt:lpstr>
      <vt:lpstr>33 Then they said to Him, “John’s disciples frequently fast and pray, and so do the disciples of the Pharisees, </vt:lpstr>
      <vt:lpstr>but yours continue to eat and drink.”</vt:lpstr>
      <vt:lpstr>34 So Jesus said to them, </vt:lpstr>
      <vt:lpstr>“You cannot make the wedding guests fast while the bridegroom is with them, can you?</vt:lpstr>
      <vt:lpstr>35 But those days are coming, and when the bridegroom is taken from them, </vt:lpstr>
      <vt:lpstr>at that time they will fast.”</vt:lpstr>
      <vt:lpstr>PowerPoint Presentation</vt:lpstr>
      <vt:lpstr>36 He also told them a parable:</vt:lpstr>
      <vt:lpstr>“No one tears a patch from a new garment and sews it on an old garment. </vt:lpstr>
      <vt:lpstr>If he does, he will have torn the new, and the piece from the new will not match the old.</vt:lpstr>
      <vt:lpstr>37 And no one pours new wine into old wineskins. </vt:lpstr>
      <vt:lpstr>If he does, the new wine will burst the skins and will be spilled, and the skins will be destroyed.</vt:lpstr>
      <vt:lpstr>38 Instead new wine must be poured into new wineskins. </vt:lpstr>
      <vt:lpstr>39 No one after drinking old wine wants the new, </vt:lpstr>
      <vt:lpstr>for he says, ‘The old is good enough.’”</vt:lpstr>
      <vt:lpstr>PowerPoint Presentation</vt:lpstr>
      <vt:lpstr>What is your attitude towards sin?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101</cp:revision>
  <dcterms:created xsi:type="dcterms:W3CDTF">2025-01-02T17:04:09Z</dcterms:created>
  <dcterms:modified xsi:type="dcterms:W3CDTF">2025-05-25T15:10:30Z</dcterms:modified>
</cp:coreProperties>
</file>