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83" r:id="rId2"/>
    <p:sldMasterId id="2147483764" r:id="rId3"/>
    <p:sldMasterId id="2147483745" r:id="rId4"/>
  </p:sldMasterIdLst>
  <p:sldIdLst>
    <p:sldId id="256" r:id="rId5"/>
    <p:sldId id="258" r:id="rId6"/>
    <p:sldId id="259" r:id="rId7"/>
    <p:sldId id="269" r:id="rId8"/>
    <p:sldId id="273" r:id="rId9"/>
    <p:sldId id="260" r:id="rId10"/>
    <p:sldId id="257" r:id="rId11"/>
    <p:sldId id="266" r:id="rId12"/>
    <p:sldId id="333" r:id="rId13"/>
    <p:sldId id="345" r:id="rId14"/>
    <p:sldId id="334" r:id="rId15"/>
    <p:sldId id="335" r:id="rId16"/>
    <p:sldId id="336" r:id="rId17"/>
    <p:sldId id="337" r:id="rId18"/>
    <p:sldId id="302" r:id="rId19"/>
    <p:sldId id="338" r:id="rId20"/>
    <p:sldId id="346" r:id="rId21"/>
    <p:sldId id="339" r:id="rId22"/>
    <p:sldId id="347" r:id="rId23"/>
    <p:sldId id="348" r:id="rId24"/>
    <p:sldId id="349" r:id="rId25"/>
    <p:sldId id="350" r:id="rId26"/>
    <p:sldId id="341" r:id="rId27"/>
    <p:sldId id="342" r:id="rId28"/>
    <p:sldId id="343" r:id="rId29"/>
    <p:sldId id="344" r:id="rId30"/>
    <p:sldId id="267" r:id="rId31"/>
    <p:sldId id="268" r:id="rId32"/>
    <p:sldId id="303" r:id="rId33"/>
    <p:sldId id="304" r:id="rId34"/>
    <p:sldId id="305" r:id="rId35"/>
    <p:sldId id="306" r:id="rId36"/>
    <p:sldId id="307" r:id="rId37"/>
    <p:sldId id="308" r:id="rId38"/>
    <p:sldId id="351" r:id="rId39"/>
    <p:sldId id="352" r:id="rId40"/>
    <p:sldId id="340" r:id="rId41"/>
    <p:sldId id="353" r:id="rId42"/>
    <p:sldId id="354" r:id="rId43"/>
    <p:sldId id="357" r:id="rId44"/>
    <p:sldId id="355" r:id="rId45"/>
    <p:sldId id="356" r:id="rId46"/>
    <p:sldId id="331" r:id="rId47"/>
    <p:sldId id="264" r:id="rId48"/>
    <p:sldId id="271" r:id="rId49"/>
    <p:sldId id="274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odore Jedlicka" initials="TJ" lastIdx="1" clrIdx="0">
    <p:extLst>
      <p:ext uri="{19B8F6BF-5375-455C-9EA6-DF929625EA0E}">
        <p15:presenceInfo xmlns:p15="http://schemas.microsoft.com/office/powerpoint/2012/main" userId="641339b9960d0f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4" autoAdjust="0"/>
    <p:restoredTop sz="94620" autoAdjust="0"/>
  </p:normalViewPr>
  <p:slideViewPr>
    <p:cSldViewPr snapToGrid="0">
      <p:cViewPr varScale="1">
        <p:scale>
          <a:sx n="60" d="100"/>
          <a:sy n="60" d="100"/>
        </p:scale>
        <p:origin x="72" y="10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19/4/2025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84338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19/4/2025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4034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19/4/2025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8072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19/4/2025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002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19/4/2025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45829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19/4/2025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95214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19/4/2025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90568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19/4/2025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37700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19/4/2025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98733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19/4/2025</a:t>
            </a:fld>
            <a:endParaRPr lang="es-S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67010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19/4/2025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86409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19/4/2025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32592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19/4/2025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84899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19/4/2025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59075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19/4/2025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86733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19/4/2025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70259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19/4/2025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03248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19/4/2025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30646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19/4/2025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38494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19/4/2025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82917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19/4/2025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37567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19/4/2025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8081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19/4/2025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33611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19/4/2025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42776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19/4/2025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34346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19/4/2025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143438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19/4/2025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803177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19/4/2025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247351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19/4/2025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442835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19/4/2025</a:t>
            </a:fld>
            <a:endParaRPr lang="es-S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01743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19/4/2025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94607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19/4/2025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1266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19/4/2025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811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19/4/2025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337828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19/4/2025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72455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19/4/2025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97907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19/4/2025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11366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19/4/2025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76979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19/4/2025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97429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19/4/2025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24677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19/4/2025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16568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19/4/2025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61520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19/4/2025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+mn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05644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19/4/2025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079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19/4/2025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925972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19/4/2025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12033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19/4/2025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59218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19/4/2025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0893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19/4/2025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40637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19/4/2025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87405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19/4/2025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895933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19/4/2025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378907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19/4/2025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157880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19/4/2025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018634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19/4/2025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18150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19/4/2025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358141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19/4/2025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510362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19/4/2025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518560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19/4/2025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427843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19/4/2025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543467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19/4/2025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90577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19/4/2025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838645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19/4/2025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44222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19/4/2025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154526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19/4/2025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240113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19/4/2025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9109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19/4/2025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938883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19/4/2025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895575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19/4/2025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001165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19/4/2025</a:t>
            </a:fld>
            <a:endParaRPr lang="es-S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5528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19/4/2025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4395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19/4/2025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396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13ABF2CE-BE61-4F98-8E5E-A1F7E73C2912}" type="datetimeFigureOut">
              <a:rPr lang="es-SV" smtClean="0"/>
              <a:pPr/>
              <a:t>19/4/2025</a:t>
            </a:fld>
            <a:endParaRPr lang="es-SV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endParaRPr lang="es-SV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4AA16975-0E7B-4ADC-91E9-A3DF221EF073}" type="slidenum">
              <a:rPr lang="es-SV" smtClean="0"/>
              <a:pPr/>
              <a:t>‹#›</a:t>
            </a:fld>
            <a:endParaRPr lang="es-SV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EE9C4B-561F-9EEA-0C28-AF7AADB2AE2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 hidden="1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3677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13ABF2CE-BE61-4F98-8E5E-A1F7E73C2912}" type="datetimeFigureOut">
              <a:rPr lang="es-SV" smtClean="0"/>
              <a:pPr/>
              <a:t>19/4/2025</a:t>
            </a:fld>
            <a:endParaRPr lang="es-SV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endParaRPr lang="es-SV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4AA16975-0E7B-4ADC-91E9-A3DF221EF073}" type="slidenum">
              <a:rPr lang="es-SV" smtClean="0"/>
              <a:pPr/>
              <a:t>‹#›</a:t>
            </a:fld>
            <a:endParaRPr lang="es-SV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EE9C4B-561F-9EEA-0C28-AF7AADB2AE2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16138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19/4/2025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23332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13ABF2CE-BE61-4F98-8E5E-A1F7E73C2912}" type="datetimeFigureOut">
              <a:rPr lang="es-SV" smtClean="0"/>
              <a:pPr/>
              <a:t>19/4/2025</a:t>
            </a:fld>
            <a:endParaRPr lang="es-S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endParaRPr lang="es-S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4AA16975-0E7B-4ADC-91E9-A3DF221EF073}" type="slidenum">
              <a:rPr lang="es-SV" smtClean="0"/>
              <a:pPr/>
              <a:t>‹#›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567206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DBD277-72D5-32C6-2A1D-590A2998A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5E47C5-EAD4-B471-0366-BD811EEBB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9470" y="5752730"/>
            <a:ext cx="9440034" cy="935412"/>
          </a:xfrm>
        </p:spPr>
        <p:txBody>
          <a:bodyPr>
            <a:noAutofit/>
          </a:bodyPr>
          <a:lstStyle/>
          <a:p>
            <a:r>
              <a:rPr lang="en-US" sz="5800" dirty="0">
                <a:latin typeface="Libre Baskerville" panose="02000000000000000000" pitchFamily="2" charset="0"/>
              </a:rPr>
              <a:t>Good News</a:t>
            </a:r>
            <a:r>
              <a:rPr lang="en-US" sz="6800" dirty="0">
                <a:latin typeface="Libre Baskerville" panose="02000000000000000000" pitchFamily="2" charset="0"/>
              </a:rPr>
              <a:t> </a:t>
            </a:r>
            <a:r>
              <a:rPr lang="en-US" sz="63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for everyone</a:t>
            </a:r>
            <a:endParaRPr lang="es-SV" sz="6300" i="1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424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64C77-021A-5C45-21B2-AE0ACEE48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EC35D-D61C-BB41-359C-DEB5F0AEE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1034"/>
            <a:ext cx="11327907" cy="438556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29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E757B-47C0-5C08-8947-AB75AC823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19DEA-F42E-4BDB-B265-533908C2DC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95616"/>
            <a:ext cx="11327907" cy="2866768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16 Now </a:t>
            </a:r>
            <a:r>
              <a:rPr lang="en-US" sz="6400" b="1" spc="-150" dirty="0">
                <a:solidFill>
                  <a:srgbClr val="FF0000"/>
                </a:solidFill>
              </a:rPr>
              <a:t>Jesus</a:t>
            </a:r>
            <a:r>
              <a:rPr lang="en-US" sz="6400" b="1" spc="-150" dirty="0"/>
              <a:t> came to </a:t>
            </a:r>
            <a:r>
              <a:rPr lang="en-US" sz="6400" b="1" spc="-150" dirty="0">
                <a:solidFill>
                  <a:srgbClr val="FF0000"/>
                </a:solidFill>
              </a:rPr>
              <a:t>Nazareth</a:t>
            </a:r>
            <a:r>
              <a:rPr lang="en-US" sz="6400" b="1" spc="-150" dirty="0"/>
              <a:t>, where he had been </a:t>
            </a:r>
            <a:r>
              <a:rPr lang="en-US" sz="6400" b="1" spc="-150" dirty="0">
                <a:solidFill>
                  <a:srgbClr val="FF0000"/>
                </a:solidFill>
              </a:rPr>
              <a:t>brought up</a:t>
            </a:r>
            <a:r>
              <a:rPr lang="en-US" sz="6400" b="1" spc="-150" dirty="0"/>
              <a:t>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84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A30FF-5429-4268-466D-869EFF909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F295E-9191-263C-0779-E8B5C3095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28060"/>
            <a:ext cx="11327907" cy="3001880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and went into the </a:t>
            </a:r>
            <a:r>
              <a:rPr lang="en-US" sz="6400" b="1" spc="-150" dirty="0">
                <a:solidFill>
                  <a:srgbClr val="FF0000"/>
                </a:solidFill>
              </a:rPr>
              <a:t>synagogue</a:t>
            </a:r>
            <a:r>
              <a:rPr lang="en-US" sz="6400" b="1" spc="-150" dirty="0"/>
              <a:t> on the </a:t>
            </a:r>
            <a:r>
              <a:rPr lang="en-US" sz="6400" b="1" spc="-150" dirty="0">
                <a:solidFill>
                  <a:srgbClr val="FF0000"/>
                </a:solidFill>
              </a:rPr>
              <a:t>Sabbath</a:t>
            </a:r>
            <a:r>
              <a:rPr lang="en-US" sz="6400" b="1" spc="-150" dirty="0"/>
              <a:t> day, as was His </a:t>
            </a:r>
            <a:r>
              <a:rPr lang="en-US" sz="6400" b="1" spc="-150" dirty="0">
                <a:solidFill>
                  <a:srgbClr val="FF0000"/>
                </a:solidFill>
              </a:rPr>
              <a:t>custom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42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8DBD4-54ED-DFBB-CB54-EA790A49F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4D18A-9A62-C782-E604-6156E7F8C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59833"/>
            <a:ext cx="11327907" cy="2938334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He </a:t>
            </a:r>
            <a:r>
              <a:rPr lang="en-US" sz="6400" b="1" spc="-150" dirty="0">
                <a:solidFill>
                  <a:srgbClr val="FF0000"/>
                </a:solidFill>
              </a:rPr>
              <a:t>stood up to read</a:t>
            </a:r>
            <a:r>
              <a:rPr lang="en-US" sz="6400" b="1" spc="-150" dirty="0"/>
              <a:t>, 17 and the scroll of the prophet </a:t>
            </a:r>
            <a:r>
              <a:rPr lang="en-US" sz="6400" b="1" spc="-150" dirty="0">
                <a:solidFill>
                  <a:srgbClr val="FF0000"/>
                </a:solidFill>
              </a:rPr>
              <a:t>Isaiah</a:t>
            </a:r>
            <a:r>
              <a:rPr lang="en-US" sz="6400" b="1" spc="-150" dirty="0"/>
              <a:t> was </a:t>
            </a:r>
            <a:r>
              <a:rPr lang="en-US" sz="6400" b="1" spc="-150" dirty="0">
                <a:solidFill>
                  <a:srgbClr val="FF0000"/>
                </a:solidFill>
              </a:rPr>
              <a:t>given to Him</a:t>
            </a:r>
            <a:r>
              <a:rPr lang="en-US" sz="6400" b="1" spc="-150" dirty="0"/>
              <a:t>.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377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26652-B451-00AB-7FF6-6D642A11B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249DA-4251-98E0-93AB-1E1F820A5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39780"/>
            <a:ext cx="11327907" cy="2978439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He </a:t>
            </a:r>
            <a:r>
              <a:rPr lang="en-US" sz="6400" b="1" spc="-150" dirty="0">
                <a:solidFill>
                  <a:srgbClr val="FF0000"/>
                </a:solidFill>
              </a:rPr>
              <a:t>unrolled the scroll </a:t>
            </a:r>
            <a:r>
              <a:rPr lang="en-US" sz="6400" b="1" spc="-150" dirty="0"/>
              <a:t>and found the place </a:t>
            </a:r>
            <a:r>
              <a:rPr lang="en-US" sz="6400" b="1" spc="-150" dirty="0">
                <a:solidFill>
                  <a:srgbClr val="FF0000"/>
                </a:solidFill>
              </a:rPr>
              <a:t>where it was written</a:t>
            </a:r>
            <a:r>
              <a:rPr lang="en-US" sz="6400" b="1" spc="-150" dirty="0"/>
              <a:t>,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80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21DA8-1AE4-362E-4F22-171DD6CEA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F86EB-6656-DA22-8FE4-873051DA7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1034"/>
            <a:ext cx="11327907" cy="438556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10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5904A-B225-1E0E-116E-74C6EA29D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D92B3-3596-3287-6191-571BA2599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448426"/>
            <a:ext cx="11327907" cy="1961148"/>
          </a:xfrm>
        </p:spPr>
        <p:txBody>
          <a:bodyPr>
            <a:noAutofit/>
          </a:bodyPr>
          <a:lstStyle/>
          <a:p>
            <a:r>
              <a:rPr lang="en-US" sz="6400" b="1" i="1" spc="-150" dirty="0"/>
              <a:t>18 </a:t>
            </a:r>
            <a:r>
              <a:rPr lang="en-US" sz="6400" b="1" i="1" spc="-150" dirty="0">
                <a:solidFill>
                  <a:srgbClr val="FF0000"/>
                </a:solidFill>
              </a:rPr>
              <a:t>“The Spirit of the Lord is upon me</a:t>
            </a:r>
            <a:r>
              <a:rPr lang="en-US" sz="6400" b="1" i="1" spc="-15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521501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C8C17-20BA-2C0C-D8F7-E90D64846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1868-2504-FBE5-B78D-02928801F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80886"/>
            <a:ext cx="11327907" cy="3896227"/>
          </a:xfrm>
        </p:spPr>
        <p:txBody>
          <a:bodyPr>
            <a:noAutofit/>
          </a:bodyPr>
          <a:lstStyle/>
          <a:p>
            <a:r>
              <a:rPr lang="en-US" sz="6400" b="1" i="1" spc="-150" dirty="0"/>
              <a:t>because </a:t>
            </a:r>
            <a:r>
              <a:rPr lang="en-US" sz="6400" b="1" i="1" spc="-150" dirty="0">
                <a:solidFill>
                  <a:srgbClr val="FF0000"/>
                </a:solidFill>
              </a:rPr>
              <a:t>He </a:t>
            </a:r>
            <a:br>
              <a:rPr lang="en-US" sz="6400" b="1" i="1" spc="-150" dirty="0">
                <a:solidFill>
                  <a:srgbClr val="FF0000"/>
                </a:solidFill>
              </a:rPr>
            </a:br>
            <a:r>
              <a:rPr lang="en-US" sz="6400" b="1" i="1" spc="-150" dirty="0">
                <a:solidFill>
                  <a:srgbClr val="FF0000"/>
                </a:solidFill>
              </a:rPr>
              <a:t>has anointed me </a:t>
            </a:r>
            <a:br>
              <a:rPr lang="en-US" sz="6400" b="1" i="1" spc="-150" dirty="0"/>
            </a:br>
            <a:r>
              <a:rPr lang="en-US" sz="6400" b="1" i="1" spc="-150" dirty="0"/>
              <a:t>to </a:t>
            </a:r>
            <a:r>
              <a:rPr lang="en-US" sz="6400" b="1" i="1" spc="-150" dirty="0">
                <a:solidFill>
                  <a:srgbClr val="FF0000"/>
                </a:solidFill>
              </a:rPr>
              <a:t>proclaim good news </a:t>
            </a:r>
            <a:br>
              <a:rPr lang="en-US" sz="6400" b="1" i="1" spc="-150" dirty="0"/>
            </a:br>
            <a:r>
              <a:rPr lang="en-US" sz="6400" b="1" i="1" spc="-150" dirty="0"/>
              <a:t>to </a:t>
            </a:r>
            <a:r>
              <a:rPr lang="en-US" sz="6400" b="1" i="1" spc="-150" dirty="0">
                <a:solidFill>
                  <a:srgbClr val="FF0000"/>
                </a:solidFill>
              </a:rPr>
              <a:t>the poor</a:t>
            </a:r>
            <a:r>
              <a:rPr lang="en-US" sz="6400" b="1" i="1" spc="-1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9389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897BF-F77B-6720-1016-F622FB6AA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C5C06-2818-D716-A384-71EF3DA71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65996"/>
            <a:ext cx="11327907" cy="2926008"/>
          </a:xfrm>
        </p:spPr>
        <p:txBody>
          <a:bodyPr>
            <a:noAutofit/>
          </a:bodyPr>
          <a:lstStyle/>
          <a:p>
            <a:r>
              <a:rPr lang="en-US" sz="6400" b="1" i="1" spc="-150" dirty="0"/>
              <a:t>He has </a:t>
            </a:r>
            <a:r>
              <a:rPr lang="en-US" sz="6400" b="1" i="1" spc="-150" dirty="0">
                <a:solidFill>
                  <a:srgbClr val="FF0000"/>
                </a:solidFill>
              </a:rPr>
              <a:t>sent me</a:t>
            </a:r>
            <a:r>
              <a:rPr lang="en-US" sz="6400" b="1" i="1" spc="-150" dirty="0"/>
              <a:t> to </a:t>
            </a:r>
            <a:r>
              <a:rPr lang="en-US" sz="6400" b="1" i="1" spc="-150" dirty="0">
                <a:solidFill>
                  <a:srgbClr val="FF0000"/>
                </a:solidFill>
              </a:rPr>
              <a:t>proclaim release </a:t>
            </a:r>
            <a:r>
              <a:rPr lang="en-US" sz="6400" b="1" i="1" spc="-150" dirty="0"/>
              <a:t>to the </a:t>
            </a:r>
            <a:r>
              <a:rPr lang="en-US" sz="6400" b="1" i="1" spc="-150" dirty="0">
                <a:solidFill>
                  <a:srgbClr val="FF0000"/>
                </a:solidFill>
              </a:rPr>
              <a:t>captives</a:t>
            </a:r>
            <a:endParaRPr lang="es-SV" sz="6400" b="1" i="1" spc="-1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77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F8A05-31D9-74DB-BB29-F3DA0EC81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25018-15FC-AFF5-1FDB-E8C84FD7DC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61508"/>
            <a:ext cx="11327907" cy="3934984"/>
          </a:xfrm>
        </p:spPr>
        <p:txBody>
          <a:bodyPr>
            <a:noAutofit/>
          </a:bodyPr>
          <a:lstStyle/>
          <a:p>
            <a:r>
              <a:rPr lang="en-US" sz="6400" b="1" i="1" spc="-150" dirty="0"/>
              <a:t>and the </a:t>
            </a:r>
            <a:r>
              <a:rPr lang="en-US" sz="6400" b="1" i="1" spc="-150" dirty="0">
                <a:solidFill>
                  <a:srgbClr val="FF0000"/>
                </a:solidFill>
              </a:rPr>
              <a:t>regaining of sight </a:t>
            </a:r>
            <a:r>
              <a:rPr lang="en-US" sz="6400" b="1" i="1" spc="-150" dirty="0"/>
              <a:t>to the </a:t>
            </a:r>
            <a:r>
              <a:rPr lang="en-US" sz="6400" b="1" i="1" spc="-150" dirty="0">
                <a:solidFill>
                  <a:srgbClr val="FF0000"/>
                </a:solidFill>
              </a:rPr>
              <a:t>blind</a:t>
            </a:r>
            <a:r>
              <a:rPr lang="en-US" sz="6400" b="1" i="1" spc="-150" dirty="0"/>
              <a:t>,</a:t>
            </a:r>
            <a:br>
              <a:rPr lang="en-US" sz="6400" b="1" i="1" spc="-150" dirty="0"/>
            </a:b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34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A2E8A-138E-56C1-A7A7-BB2DE0784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900671-585B-887C-17CE-39E13F37B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D1F56D-5BD6-C9D0-5030-EC7953E4D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110" y="2597820"/>
            <a:ext cx="10253767" cy="935412"/>
          </a:xfrm>
        </p:spPr>
        <p:txBody>
          <a:bodyPr>
            <a:noAutofit/>
          </a:bodyPr>
          <a:lstStyle/>
          <a:p>
            <a:r>
              <a:rPr lang="en-US" sz="7800" dirty="0">
                <a:latin typeface="Libre Baskerville" panose="02000000000000000000" pitchFamily="2" charset="0"/>
              </a:rPr>
              <a:t>The Surprising Mission of Christ</a:t>
            </a:r>
            <a:endParaRPr lang="es-SV" sz="7800" i="1" dirty="0">
              <a:solidFill>
                <a:srgbClr val="C00000"/>
              </a:solidFill>
              <a:latin typeface="Libre Baskerville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291620-0C6F-1960-6AA9-7D447D4DF296}"/>
              </a:ext>
            </a:extLst>
          </p:cNvPr>
          <p:cNvSpPr txBox="1"/>
          <p:nvPr/>
        </p:nvSpPr>
        <p:spPr>
          <a:xfrm>
            <a:off x="371657" y="3666081"/>
            <a:ext cx="1144867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Luke 4:14-30</a:t>
            </a:r>
          </a:p>
          <a:p>
            <a:pPr algn="ctr"/>
            <a:r>
              <a:rPr lang="en-US" sz="66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Jesus visits Nazareth</a:t>
            </a:r>
            <a:endParaRPr lang="es-SV" sz="6800" i="1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102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9E42F-A19E-EA6E-1ADB-641823EFD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35125-14B4-D66E-3F0E-E0A18E8AF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61508"/>
            <a:ext cx="11327907" cy="3934984"/>
          </a:xfrm>
        </p:spPr>
        <p:txBody>
          <a:bodyPr>
            <a:noAutofit/>
          </a:bodyPr>
          <a:lstStyle/>
          <a:p>
            <a:r>
              <a:rPr lang="en-US" sz="6400" b="1" i="1" spc="-150" dirty="0"/>
              <a:t>to </a:t>
            </a:r>
            <a:r>
              <a:rPr lang="en-US" sz="6400" b="1" i="1" spc="-150" dirty="0">
                <a:solidFill>
                  <a:srgbClr val="FF0000"/>
                </a:solidFill>
              </a:rPr>
              <a:t>set free </a:t>
            </a:r>
            <a:r>
              <a:rPr lang="en-US" sz="6400" b="1" i="1" spc="-150" dirty="0"/>
              <a:t>those who are </a:t>
            </a:r>
            <a:r>
              <a:rPr lang="en-US" sz="6400" b="1" i="1" spc="-150" dirty="0">
                <a:solidFill>
                  <a:srgbClr val="FF0000"/>
                </a:solidFill>
              </a:rPr>
              <a:t>oppressed</a:t>
            </a:r>
            <a:r>
              <a:rPr lang="en-US" sz="6400" b="1" i="1" spc="-150" dirty="0"/>
              <a:t>,</a:t>
            </a:r>
            <a:br>
              <a:rPr lang="en-US" sz="6400" b="1" i="1" spc="-150" dirty="0"/>
            </a:b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455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C2B11-2B99-D0CD-3BB9-408A97B8B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83ED0-26D7-7ECB-5BF4-2F270D1C5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445254"/>
            <a:ext cx="11327907" cy="1967492"/>
          </a:xfrm>
        </p:spPr>
        <p:txBody>
          <a:bodyPr>
            <a:noAutofit/>
          </a:bodyPr>
          <a:lstStyle/>
          <a:p>
            <a:r>
              <a:rPr lang="en-US" sz="6400" b="1" i="1" spc="-150" dirty="0"/>
              <a:t>19 to </a:t>
            </a:r>
            <a:r>
              <a:rPr lang="en-US" sz="6400" b="1" i="1" spc="-150" dirty="0">
                <a:solidFill>
                  <a:srgbClr val="FF0000"/>
                </a:solidFill>
              </a:rPr>
              <a:t>proclaim the year of the Lord’s favor</a:t>
            </a:r>
            <a:r>
              <a:rPr lang="en-US" sz="6400" b="1" i="1" spc="-150" dirty="0"/>
              <a:t>.”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395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450A3-7D21-7272-F41F-484E8283A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20334-05F6-5E7B-5C47-2D2C953E9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1034"/>
            <a:ext cx="11327907" cy="438556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61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5950A-FD94-78D9-A215-C81C8DFBA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2EB96-72E0-9130-5BF0-FE604C254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49954"/>
            <a:ext cx="11327907" cy="2958092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20 Then He </a:t>
            </a:r>
            <a:r>
              <a:rPr lang="en-US" sz="6400" b="1" spc="-150" dirty="0">
                <a:solidFill>
                  <a:srgbClr val="FF0000"/>
                </a:solidFill>
              </a:rPr>
              <a:t>rolled up the scroll</a:t>
            </a:r>
            <a:r>
              <a:rPr lang="en-US" sz="6400" b="1" spc="-150" dirty="0"/>
              <a:t>, </a:t>
            </a:r>
            <a:r>
              <a:rPr lang="en-US" sz="6400" b="1" spc="-150" dirty="0">
                <a:solidFill>
                  <a:srgbClr val="FF0000"/>
                </a:solidFill>
              </a:rPr>
              <a:t>gave it back </a:t>
            </a:r>
            <a:r>
              <a:rPr lang="en-US" sz="6400" b="1" spc="-150" dirty="0"/>
              <a:t>to the attendant, and </a:t>
            </a:r>
            <a:r>
              <a:rPr lang="en-US" sz="6400" b="1" spc="-150" dirty="0">
                <a:solidFill>
                  <a:srgbClr val="FF0000"/>
                </a:solidFill>
              </a:rPr>
              <a:t>sat down</a:t>
            </a:r>
            <a:r>
              <a:rPr lang="en-US" sz="6400" b="1" spc="-150" dirty="0"/>
              <a:t>.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924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30397-8BB0-E730-B732-B37292A4A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87275-F292-3FBC-A694-7F040F365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53964"/>
            <a:ext cx="11327907" cy="2950071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The </a:t>
            </a:r>
            <a:r>
              <a:rPr lang="en-US" sz="6400" b="1" spc="-150" dirty="0">
                <a:solidFill>
                  <a:srgbClr val="FF0000"/>
                </a:solidFill>
              </a:rPr>
              <a:t>eyes of everyone </a:t>
            </a:r>
            <a:r>
              <a:rPr lang="en-US" sz="6400" b="1" spc="-150" dirty="0"/>
              <a:t>in the synagogue </a:t>
            </a:r>
            <a:r>
              <a:rPr lang="en-US" sz="6400" b="1" spc="-150" dirty="0">
                <a:solidFill>
                  <a:srgbClr val="FF0000"/>
                </a:solidFill>
              </a:rPr>
              <a:t>were fixed on Him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993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AA656-EEB9-27BD-DABF-60F4A85B4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8307-A6E0-61B5-C71A-62EA040B0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440009"/>
            <a:ext cx="11327907" cy="1977982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21 Then </a:t>
            </a:r>
            <a:r>
              <a:rPr lang="en-US" sz="6400" b="1" spc="-150" dirty="0">
                <a:solidFill>
                  <a:srgbClr val="FF0000"/>
                </a:solidFill>
              </a:rPr>
              <a:t>He began</a:t>
            </a:r>
            <a:r>
              <a:rPr lang="en-US" sz="6400" b="1" spc="-150" dirty="0"/>
              <a:t> to tell them,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348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1A34B-7CB3-7AE6-DF12-F24E77F13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7C21B-3D7A-89E9-EEC2-11D6D2149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53964"/>
            <a:ext cx="11327907" cy="2950071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“</a:t>
            </a:r>
            <a:r>
              <a:rPr lang="en-US" sz="6400" b="1" spc="-150" dirty="0">
                <a:solidFill>
                  <a:srgbClr val="FF0000"/>
                </a:solidFill>
              </a:rPr>
              <a:t>Today</a:t>
            </a:r>
            <a:r>
              <a:rPr lang="en-US" sz="6400" b="1" spc="-150" dirty="0"/>
              <a:t> this </a:t>
            </a:r>
            <a:r>
              <a:rPr lang="en-US" sz="6400" b="1" spc="-150" dirty="0">
                <a:solidFill>
                  <a:srgbClr val="FF0000"/>
                </a:solidFill>
              </a:rPr>
              <a:t>scripture </a:t>
            </a:r>
            <a:r>
              <a:rPr lang="en-US" sz="6400" b="1" spc="-150" dirty="0"/>
              <a:t>has been </a:t>
            </a:r>
            <a:r>
              <a:rPr lang="en-US" sz="6400" b="1" spc="-150" dirty="0">
                <a:solidFill>
                  <a:srgbClr val="FF0000"/>
                </a:solidFill>
              </a:rPr>
              <a:t>fulfilled</a:t>
            </a:r>
            <a:r>
              <a:rPr lang="en-US" sz="6400" b="1" spc="-150" dirty="0"/>
              <a:t> even </a:t>
            </a:r>
            <a:r>
              <a:rPr lang="en-US" sz="6400" b="1" spc="-150" dirty="0">
                <a:solidFill>
                  <a:srgbClr val="FF0000"/>
                </a:solidFill>
              </a:rPr>
              <a:t>as you heard it</a:t>
            </a:r>
            <a:r>
              <a:rPr lang="en-US" sz="6400" b="1" spc="-150" dirty="0"/>
              <a:t> being read.”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582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57319-6548-F516-2DFA-A490F436B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2101A-0227-4E5A-0F80-3BB2373E2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55320"/>
            <a:ext cx="11327907" cy="3947360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22 All were </a:t>
            </a:r>
            <a:r>
              <a:rPr lang="en-US" sz="6400" b="1" spc="-150" dirty="0">
                <a:solidFill>
                  <a:srgbClr val="FF0000"/>
                </a:solidFill>
              </a:rPr>
              <a:t>speaking well of Him</a:t>
            </a:r>
            <a:r>
              <a:rPr lang="en-US" sz="6400" b="1" spc="-150" dirty="0"/>
              <a:t>, and were </a:t>
            </a:r>
            <a:r>
              <a:rPr lang="en-US" sz="6400" b="1" spc="-150" dirty="0">
                <a:solidFill>
                  <a:srgbClr val="FF0000"/>
                </a:solidFill>
              </a:rPr>
              <a:t>amazed at the gracious words </a:t>
            </a:r>
            <a:r>
              <a:rPr lang="en-US" sz="6400" b="1" spc="-150" dirty="0"/>
              <a:t>coming </a:t>
            </a:r>
            <a:r>
              <a:rPr lang="en-US" sz="6400" b="1" spc="-150" dirty="0">
                <a:solidFill>
                  <a:srgbClr val="FF0000"/>
                </a:solidFill>
              </a:rPr>
              <a:t>out of His mouth</a:t>
            </a:r>
            <a:r>
              <a:rPr lang="en-US" sz="6400" b="1" spc="-150" dirty="0"/>
              <a:t>.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973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4C36B-39E2-D9C2-F747-3A7955578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CF22C-8A8B-D4AD-3A8A-C8DBB3EF8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455201"/>
            <a:ext cx="11327907" cy="1947597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They said, “</a:t>
            </a:r>
            <a:r>
              <a:rPr lang="en-US" sz="6400" b="1" spc="-150" dirty="0">
                <a:solidFill>
                  <a:srgbClr val="FF0000"/>
                </a:solidFill>
              </a:rPr>
              <a:t>Isn’t this Joseph’s son</a:t>
            </a:r>
            <a:r>
              <a:rPr lang="en-US" sz="6400" b="1" spc="-150" dirty="0"/>
              <a:t>?”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09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678C9-CB01-3DED-C5A5-7BA034556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D14CD-9791-5F08-AEA7-122D1B8C6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60347"/>
            <a:ext cx="11327907" cy="3937306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23 </a:t>
            </a:r>
            <a:r>
              <a:rPr lang="en-US" sz="6400" b="1" spc="-150" dirty="0">
                <a:solidFill>
                  <a:srgbClr val="FF0000"/>
                </a:solidFill>
              </a:rPr>
              <a:t>Jesus said to them</a:t>
            </a:r>
            <a:r>
              <a:rPr lang="en-US" sz="6400" b="1" spc="-150" dirty="0"/>
              <a:t>, “</a:t>
            </a:r>
            <a:r>
              <a:rPr lang="en-US" sz="6400" b="1" spc="-150" dirty="0">
                <a:solidFill>
                  <a:srgbClr val="FF0000"/>
                </a:solidFill>
              </a:rPr>
              <a:t>No doubt</a:t>
            </a:r>
            <a:r>
              <a:rPr lang="en-US" sz="6400" b="1" spc="-150" dirty="0"/>
              <a:t> you will quote to me the proverb, </a:t>
            </a:r>
            <a:r>
              <a:rPr lang="en-US" sz="6400" b="1" spc="-150" dirty="0">
                <a:solidFill>
                  <a:srgbClr val="FF0000"/>
                </a:solidFill>
              </a:rPr>
              <a:t>‘Physician, heal yourself!’ </a:t>
            </a:r>
            <a:r>
              <a:rPr lang="en-US" sz="6400" b="1" spc="-150" dirty="0"/>
              <a:t>and say,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46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6F44F-38C3-E387-43CC-62AEF3257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5BD25-4415-19A3-3F56-20BBEF976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114" y="2415202"/>
            <a:ext cx="10253767" cy="935412"/>
          </a:xfrm>
        </p:spPr>
        <p:txBody>
          <a:bodyPr>
            <a:noAutofit/>
          </a:bodyPr>
          <a:lstStyle/>
          <a:p>
            <a:r>
              <a:rPr lang="en-US" sz="9200" dirty="0"/>
              <a:t>The Gospel of Luke</a:t>
            </a:r>
            <a:endParaRPr lang="es-SV" sz="9200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9F56A1-B9E8-A838-6EA6-5EBD3723C931}"/>
              </a:ext>
            </a:extLst>
          </p:cNvPr>
          <p:cNvSpPr txBox="1"/>
          <p:nvPr/>
        </p:nvSpPr>
        <p:spPr>
          <a:xfrm>
            <a:off x="3078327" y="3507387"/>
            <a:ext cx="603533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00" i="1" dirty="0">
                <a:solidFill>
                  <a:srgbClr val="C00000"/>
                </a:solidFill>
                <a:latin typeface="Libre Baskerville" panose="02000000000000000000" pitchFamily="2" charset="0"/>
              </a:rPr>
              <a:t>an introduction</a:t>
            </a:r>
            <a:endParaRPr lang="es-SV" sz="7600" i="1" dirty="0">
              <a:latin typeface="Libre Baskerville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668B2A-C780-C41E-14DE-06F1C8599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7" t="1949" r="627" b="39101"/>
          <a:stretch/>
        </p:blipFill>
        <p:spPr>
          <a:xfrm>
            <a:off x="-76940" y="-60065"/>
            <a:ext cx="12268940" cy="691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17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D638E-D62F-0A88-7227-CCA4D9AB4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931C7-934D-73F6-2511-CAA3DD9C4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65906"/>
            <a:ext cx="11327907" cy="3926188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‘</a:t>
            </a:r>
            <a:r>
              <a:rPr lang="en-US" sz="6400" b="1" spc="-150" dirty="0">
                <a:solidFill>
                  <a:schemeClr val="tx1"/>
                </a:solidFill>
              </a:rPr>
              <a:t>What</a:t>
            </a:r>
            <a:r>
              <a:rPr lang="en-US" sz="6400" b="1" spc="-150" dirty="0">
                <a:solidFill>
                  <a:srgbClr val="FF0000"/>
                </a:solidFill>
              </a:rPr>
              <a:t> we have heard that you did in Capernaum</a:t>
            </a:r>
            <a:r>
              <a:rPr lang="en-US" sz="6400" b="1" spc="-150" dirty="0"/>
              <a:t>, </a:t>
            </a:r>
            <a:r>
              <a:rPr lang="en-US" sz="6400" b="1" spc="-150" dirty="0">
                <a:solidFill>
                  <a:srgbClr val="FF0000"/>
                </a:solidFill>
              </a:rPr>
              <a:t>do here in your hometown </a:t>
            </a:r>
            <a:r>
              <a:rPr lang="en-US" sz="6400" b="1" spc="-150" dirty="0"/>
              <a:t>too.’”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9255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BE623-F42C-5305-B7CD-80C4D691F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A1A66-2D14-268C-A61C-E9E63F94E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65361"/>
            <a:ext cx="11327907" cy="3927278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24 And he added, “</a:t>
            </a:r>
            <a:r>
              <a:rPr lang="en-US" sz="6400" b="1" spc="-150" dirty="0">
                <a:solidFill>
                  <a:srgbClr val="FF0000"/>
                </a:solidFill>
              </a:rPr>
              <a:t>I tell you the truth</a:t>
            </a:r>
            <a:r>
              <a:rPr lang="en-US" sz="6400" b="1" spc="-150" dirty="0"/>
              <a:t>, </a:t>
            </a:r>
            <a:r>
              <a:rPr lang="en-US" sz="6400" b="1" spc="-150" dirty="0">
                <a:solidFill>
                  <a:srgbClr val="FF0000"/>
                </a:solidFill>
              </a:rPr>
              <a:t>no prophet is acceptable</a:t>
            </a:r>
            <a:r>
              <a:rPr lang="en-US" sz="6400" b="1" spc="-150" dirty="0"/>
              <a:t> in his </a:t>
            </a:r>
            <a:r>
              <a:rPr lang="en-US" sz="6400" b="1" spc="-150" dirty="0">
                <a:solidFill>
                  <a:srgbClr val="FF0000"/>
                </a:solidFill>
              </a:rPr>
              <a:t>hometown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965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AAE05-1CF9-3EA9-F679-CF1A4E4FA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64581-7924-05F4-2BBE-AB0C2BDB97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68195"/>
            <a:ext cx="11327907" cy="2921610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25 But </a:t>
            </a:r>
            <a:r>
              <a:rPr lang="en-US" sz="6400" b="1" spc="-150" dirty="0">
                <a:solidFill>
                  <a:srgbClr val="FF0000"/>
                </a:solidFill>
              </a:rPr>
              <a:t>in truth I tell you</a:t>
            </a:r>
            <a:r>
              <a:rPr lang="en-US" sz="6400" b="1" spc="-150" dirty="0"/>
              <a:t>, there were </a:t>
            </a:r>
            <a:r>
              <a:rPr lang="en-US" sz="6400" b="1" spc="-150" dirty="0">
                <a:solidFill>
                  <a:srgbClr val="FF0000"/>
                </a:solidFill>
              </a:rPr>
              <a:t>many widows </a:t>
            </a:r>
            <a:r>
              <a:rPr lang="en-US" sz="6400" b="1" spc="-150" dirty="0"/>
              <a:t>in </a:t>
            </a:r>
            <a:r>
              <a:rPr lang="en-US" sz="6400" b="1" spc="-150" dirty="0">
                <a:solidFill>
                  <a:srgbClr val="FF0000"/>
                </a:solidFill>
              </a:rPr>
              <a:t>Israel</a:t>
            </a:r>
            <a:r>
              <a:rPr lang="en-US" sz="6400" b="1" spc="-150" dirty="0"/>
              <a:t> in </a:t>
            </a:r>
            <a:r>
              <a:rPr lang="en-US" sz="6400" b="1" spc="-150" dirty="0">
                <a:solidFill>
                  <a:srgbClr val="FF0000"/>
                </a:solidFill>
              </a:rPr>
              <a:t>Elijah’s days</a:t>
            </a:r>
            <a:r>
              <a:rPr lang="en-US" sz="6400" b="1" spc="-150" dirty="0"/>
              <a:t>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220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57F52-DA76-3D7A-0350-7BD2366B9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407FE-317B-DC94-3E8C-08C94B466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74697"/>
            <a:ext cx="11327907" cy="2908605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when </a:t>
            </a:r>
            <a:r>
              <a:rPr lang="en-US" sz="6400" b="1" spc="-150" dirty="0">
                <a:solidFill>
                  <a:srgbClr val="FF0000"/>
                </a:solidFill>
              </a:rPr>
              <a:t>the sky was shut up three and a half years </a:t>
            </a:r>
            <a:r>
              <a:rPr lang="en-US" sz="6400" b="1" spc="-150" dirty="0"/>
              <a:t>and there was a </a:t>
            </a:r>
            <a:r>
              <a:rPr lang="en-US" sz="6400" b="1" spc="-150" dirty="0">
                <a:solidFill>
                  <a:srgbClr val="FF0000"/>
                </a:solidFill>
              </a:rPr>
              <a:t>great famine </a:t>
            </a:r>
            <a:r>
              <a:rPr lang="en-US" sz="6400" b="1" spc="-150" dirty="0"/>
              <a:t>over all the land.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3479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60F9D-213D-617F-259F-20444C829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C5C65-F45D-BA6D-DB4B-3961FF9DF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50634"/>
            <a:ext cx="11327907" cy="2956731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26 Yet </a:t>
            </a:r>
            <a:r>
              <a:rPr lang="en-US" sz="6400" b="1" spc="-150" dirty="0">
                <a:solidFill>
                  <a:srgbClr val="FF0000"/>
                </a:solidFill>
              </a:rPr>
              <a:t>Elijah</a:t>
            </a:r>
            <a:r>
              <a:rPr lang="en-US" sz="6400" b="1" spc="-150" dirty="0"/>
              <a:t> was sent to </a:t>
            </a:r>
            <a:r>
              <a:rPr lang="en-US" sz="6400" b="1" spc="-150" dirty="0">
                <a:solidFill>
                  <a:srgbClr val="FF0000"/>
                </a:solidFill>
              </a:rPr>
              <a:t>none of them</a:t>
            </a:r>
            <a:r>
              <a:rPr lang="en-US" sz="6400" b="1" spc="-150" dirty="0"/>
              <a:t>, but </a:t>
            </a:r>
            <a:r>
              <a:rPr lang="en-US" sz="6400" b="1" spc="-150" dirty="0">
                <a:solidFill>
                  <a:srgbClr val="FF0000"/>
                </a:solidFill>
              </a:rPr>
              <a:t>only to </a:t>
            </a:r>
            <a:r>
              <a:rPr lang="en-US" sz="6400" b="1" spc="-150" dirty="0"/>
              <a:t>a woman who was a </a:t>
            </a:r>
            <a:r>
              <a:rPr lang="en-US" sz="6400" b="1" spc="-150" dirty="0">
                <a:solidFill>
                  <a:srgbClr val="FF0000"/>
                </a:solidFill>
              </a:rPr>
              <a:t>widow at Zarephath in Sidon</a:t>
            </a:r>
            <a:r>
              <a:rPr lang="en-US" sz="6400" b="1" spc="-150" dirty="0"/>
              <a:t>.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906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A5406-C579-F860-4832-CDC638E48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8924E-F04C-D9B0-6B6D-750F1EB4A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50634"/>
            <a:ext cx="11327907" cy="2956731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27 And there were </a:t>
            </a:r>
            <a:r>
              <a:rPr lang="en-US" sz="6400" b="1" spc="-150" dirty="0">
                <a:solidFill>
                  <a:srgbClr val="FF0000"/>
                </a:solidFill>
              </a:rPr>
              <a:t>many lepers in Israel </a:t>
            </a:r>
            <a:r>
              <a:rPr lang="en-US" sz="6400" b="1" spc="-150" dirty="0"/>
              <a:t>in the time of the </a:t>
            </a:r>
            <a:r>
              <a:rPr lang="en-US" sz="6400" b="1" spc="-150" dirty="0">
                <a:solidFill>
                  <a:srgbClr val="FF0000"/>
                </a:solidFill>
              </a:rPr>
              <a:t>prophet Elisha</a:t>
            </a:r>
            <a:r>
              <a:rPr lang="en-US" sz="6400" b="1" spc="-150" dirty="0"/>
              <a:t>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848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89C52-696B-2260-1959-95893F374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2B0CE-A258-0E27-C558-048B0067C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50634"/>
            <a:ext cx="11327907" cy="2956731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yet </a:t>
            </a:r>
            <a:r>
              <a:rPr lang="en-US" sz="6400" b="1" spc="-150" dirty="0">
                <a:solidFill>
                  <a:srgbClr val="FF0000"/>
                </a:solidFill>
              </a:rPr>
              <a:t>none of them was cleansed </a:t>
            </a:r>
            <a:r>
              <a:rPr lang="en-US" sz="6400" b="1" spc="-150" dirty="0"/>
              <a:t>except </a:t>
            </a:r>
            <a:r>
              <a:rPr lang="en-US" sz="6400" b="1" spc="-150" dirty="0">
                <a:solidFill>
                  <a:srgbClr val="FF0000"/>
                </a:solidFill>
              </a:rPr>
              <a:t>Naaman the Syrian</a:t>
            </a:r>
            <a:r>
              <a:rPr lang="en-US" sz="6400" b="1" spc="-150" dirty="0"/>
              <a:t>.”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355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B48D4-D2C5-5224-F674-54B190B96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07DDF-B5C9-0461-C8C7-7C982B50A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1034"/>
            <a:ext cx="11327907" cy="438556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14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4548D-B6D3-C13D-FE16-E7B9E39D2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9710E-E690-64C8-8E91-C7F8BB217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88665"/>
            <a:ext cx="11327907" cy="3880670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28 When </a:t>
            </a:r>
            <a:r>
              <a:rPr lang="en-US" sz="6400" b="1" spc="-150" dirty="0">
                <a:solidFill>
                  <a:srgbClr val="FF0000"/>
                </a:solidFill>
              </a:rPr>
              <a:t>they heard this</a:t>
            </a:r>
            <a:r>
              <a:rPr lang="en-US" sz="6400" b="1" spc="-150" dirty="0"/>
              <a:t>, all </a:t>
            </a:r>
            <a:r>
              <a:rPr lang="en-US" sz="6400" b="1" spc="-150" dirty="0">
                <a:solidFill>
                  <a:srgbClr val="FF0000"/>
                </a:solidFill>
              </a:rPr>
              <a:t>the people </a:t>
            </a:r>
            <a:r>
              <a:rPr lang="en-US" sz="6400" b="1" spc="-150" dirty="0"/>
              <a:t>in the synagogue </a:t>
            </a:r>
            <a:r>
              <a:rPr lang="en-US" sz="6400" b="1" spc="-150" dirty="0">
                <a:solidFill>
                  <a:srgbClr val="FF0000"/>
                </a:solidFill>
              </a:rPr>
              <a:t>were filled with rage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727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5DCC7-CF7C-2C01-932C-2F503DBB3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F2C81-280C-378A-8679-0F3135B05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443170"/>
            <a:ext cx="11327907" cy="1971660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29 They </a:t>
            </a:r>
            <a:r>
              <a:rPr lang="en-US" sz="6400" b="1" spc="-150" dirty="0">
                <a:solidFill>
                  <a:srgbClr val="FF0000"/>
                </a:solidFill>
              </a:rPr>
              <a:t>got up</a:t>
            </a:r>
            <a:r>
              <a:rPr lang="en-US" sz="6400" b="1" spc="-150" dirty="0"/>
              <a:t>, </a:t>
            </a:r>
            <a:r>
              <a:rPr lang="en-US" sz="6400" b="1" spc="-150" dirty="0">
                <a:solidFill>
                  <a:srgbClr val="FF0000"/>
                </a:solidFill>
              </a:rPr>
              <a:t>forced Him out of the town</a:t>
            </a:r>
            <a:r>
              <a:rPr lang="en-US" sz="6400" b="1" spc="-150" dirty="0"/>
              <a:t>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855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F1EFA-EB11-13F0-ACAC-C654F55C9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0A333-9896-2E15-8747-B1712A7EA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03061"/>
            <a:ext cx="11327907" cy="4051878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>
                <a:latin typeface="Libre Baskerville" panose="02000000000000000000" pitchFamily="2" charset="0"/>
              </a:rPr>
              <a:t>How Jesus’ mission </a:t>
            </a:r>
            <a:r>
              <a:rPr lang="en-US" sz="6600" b="1" i="1" spc="-150" dirty="0">
                <a:solidFill>
                  <a:srgbClr val="FF0000"/>
                </a:solidFill>
                <a:latin typeface="Libre Baskerville" panose="02000000000000000000" pitchFamily="2" charset="0"/>
              </a:rPr>
              <a:t>defies our expectations</a:t>
            </a:r>
            <a:r>
              <a:rPr lang="en-US" sz="6400" b="1" spc="-150" dirty="0">
                <a:solidFill>
                  <a:schemeClr val="tx1"/>
                </a:solidFill>
              </a:rPr>
              <a:t>,</a:t>
            </a:r>
            <a:r>
              <a:rPr lang="en-US" sz="6400" b="1" i="1" spc="-150" dirty="0">
                <a:solidFill>
                  <a:schemeClr val="tx1"/>
                </a:solidFill>
              </a:rPr>
              <a:t> </a:t>
            </a:r>
            <a:r>
              <a:rPr lang="en-US" sz="6400" b="1" spc="-150" dirty="0">
                <a:solidFill>
                  <a:schemeClr val="tx1"/>
                </a:solidFill>
              </a:rPr>
              <a:t>and why that’s the key to </a:t>
            </a:r>
            <a:r>
              <a:rPr lang="en-US" sz="6600" b="1" i="1" spc="-150" dirty="0">
                <a:solidFill>
                  <a:srgbClr val="FF0000"/>
                </a:solidFill>
              </a:rPr>
              <a:t>having a new life with Him</a:t>
            </a:r>
            <a:r>
              <a:rPr lang="en-US" sz="6400" b="1" spc="-150" dirty="0">
                <a:solidFill>
                  <a:schemeClr val="tx1"/>
                </a:solidFill>
              </a:rPr>
              <a:t>.</a:t>
            </a:r>
            <a:endParaRPr lang="es-SV" sz="6400" b="1" spc="-150" dirty="0">
              <a:solidFill>
                <a:schemeClr val="tx1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043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C9D75-7239-6B63-150A-854FBD682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B14C7-0981-DC82-BB82-B7F5F53B0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50634"/>
            <a:ext cx="11327907" cy="2956731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and </a:t>
            </a:r>
            <a:r>
              <a:rPr lang="en-US" sz="6400" b="1" spc="-150" dirty="0">
                <a:solidFill>
                  <a:srgbClr val="FF0000"/>
                </a:solidFill>
              </a:rPr>
              <a:t>brought Him </a:t>
            </a:r>
            <a:r>
              <a:rPr lang="en-US" sz="6400" b="1" spc="-150" dirty="0"/>
              <a:t>to the </a:t>
            </a:r>
            <a:r>
              <a:rPr lang="en-US" sz="6400" b="1" spc="-150" dirty="0">
                <a:solidFill>
                  <a:srgbClr val="FF0000"/>
                </a:solidFill>
              </a:rPr>
              <a:t>brow of the hill</a:t>
            </a:r>
            <a:r>
              <a:rPr lang="en-US" sz="6400" b="1" spc="-150" dirty="0"/>
              <a:t> on which their </a:t>
            </a:r>
            <a:r>
              <a:rPr lang="en-US" sz="6400" b="1" spc="-150" dirty="0">
                <a:solidFill>
                  <a:srgbClr val="FF0000"/>
                </a:solidFill>
              </a:rPr>
              <a:t>town was built</a:t>
            </a:r>
            <a:r>
              <a:rPr lang="en-US" sz="6400" b="1" spc="-150" dirty="0"/>
              <a:t>,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398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36D08-6F3D-49D1-3797-A29E6EF51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76FBE-AC99-3355-3DEA-AC1619D3D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443170"/>
            <a:ext cx="11327907" cy="1971660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so </a:t>
            </a:r>
            <a:r>
              <a:rPr lang="en-US" sz="6400" b="1" spc="-150" dirty="0">
                <a:solidFill>
                  <a:srgbClr val="FF0000"/>
                </a:solidFill>
              </a:rPr>
              <a:t>that they could throw him</a:t>
            </a:r>
            <a:r>
              <a:rPr lang="en-US" sz="6400" b="1" spc="-150" dirty="0"/>
              <a:t> down the </a:t>
            </a:r>
            <a:r>
              <a:rPr lang="en-US" sz="6400" b="1" spc="-150" dirty="0">
                <a:solidFill>
                  <a:srgbClr val="FF0000"/>
                </a:solidFill>
              </a:rPr>
              <a:t>cliff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4917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C704C-74D6-1F55-E195-21E3DF35A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1C559-DE93-FA2F-2785-280BAD29FD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50634"/>
            <a:ext cx="11327907" cy="2956731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30 But </a:t>
            </a:r>
            <a:r>
              <a:rPr lang="en-US" sz="6400" b="1" spc="-150" dirty="0">
                <a:solidFill>
                  <a:srgbClr val="FF0000"/>
                </a:solidFill>
              </a:rPr>
              <a:t>he passed through the crowd </a:t>
            </a:r>
            <a:r>
              <a:rPr lang="en-US" sz="6400" b="1" spc="-150" dirty="0"/>
              <a:t>and </a:t>
            </a:r>
            <a:r>
              <a:rPr lang="en-US" sz="6400" b="1" spc="-150" dirty="0">
                <a:solidFill>
                  <a:srgbClr val="FF0000"/>
                </a:solidFill>
              </a:rPr>
              <a:t>went on his way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557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B2475-ECD1-ACB3-DA26-8EC310B5A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6C122-D780-518E-8AE6-AE662406F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90" y="417250"/>
            <a:ext cx="10864820" cy="580599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489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1A774-2994-7153-CBAE-D195AF984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DBC24-4678-1F4D-0C53-2DC8A03DE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90" y="2212396"/>
            <a:ext cx="10864820" cy="2433207"/>
          </a:xfrm>
        </p:spPr>
        <p:txBody>
          <a:bodyPr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7400" b="1" dirty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  <a:t>Has Jesus lead you</a:t>
            </a:r>
            <a:br>
              <a:rPr kumimoji="0" lang="en-US" sz="7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lang="en-US" sz="8600" b="1" dirty="0">
                <a:ln>
                  <a:noFill/>
                </a:ln>
                <a:solidFill>
                  <a:srgbClr val="FF0000"/>
                </a:solidFill>
                <a:effectLst/>
                <a:ea typeface="+mn-ea"/>
                <a:cs typeface="+mn-cs"/>
              </a:rPr>
              <a:t>to your own cross</a:t>
            </a:r>
            <a:r>
              <a:rPr kumimoji="0" lang="en-US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?</a:t>
            </a:r>
            <a:endParaRPr lang="es-SV" sz="8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518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C43DF-47E0-3874-8732-CF6F5E6FA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D8FCE-3EF2-AB7C-99EC-59AA63B7C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114" y="2415202"/>
            <a:ext cx="10253767" cy="935412"/>
          </a:xfrm>
        </p:spPr>
        <p:txBody>
          <a:bodyPr>
            <a:noAutofit/>
          </a:bodyPr>
          <a:lstStyle/>
          <a:p>
            <a:r>
              <a:rPr lang="en-US" sz="9200" dirty="0"/>
              <a:t>The Gospel of Luke</a:t>
            </a:r>
            <a:endParaRPr lang="es-SV" sz="9200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916533-B1E9-6E21-6322-1E9F90CB6035}"/>
              </a:ext>
            </a:extLst>
          </p:cNvPr>
          <p:cNvSpPr txBox="1"/>
          <p:nvPr/>
        </p:nvSpPr>
        <p:spPr>
          <a:xfrm>
            <a:off x="3078327" y="3507387"/>
            <a:ext cx="603533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00" i="1" dirty="0">
                <a:solidFill>
                  <a:srgbClr val="C00000"/>
                </a:solidFill>
                <a:latin typeface="Libre Baskerville" panose="02000000000000000000" pitchFamily="2" charset="0"/>
              </a:rPr>
              <a:t>an introduction</a:t>
            </a:r>
            <a:endParaRPr lang="es-SV" sz="7600" i="1" dirty="0">
              <a:latin typeface="Libre Baskerville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57B2DE-50D7-8284-A216-5C5DC8191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8"/>
          <a:stretch/>
        </p:blipFill>
        <p:spPr>
          <a:xfrm>
            <a:off x="0" y="0"/>
            <a:ext cx="12268940" cy="691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427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6A263-3C34-8F8E-32B3-3611317CF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425525-C475-B8F1-6876-56270F4A1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C151F-34F2-73AC-7A7F-B0B659F50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9470" y="5752730"/>
            <a:ext cx="9440034" cy="935412"/>
          </a:xfrm>
        </p:spPr>
        <p:txBody>
          <a:bodyPr>
            <a:noAutofit/>
          </a:bodyPr>
          <a:lstStyle/>
          <a:p>
            <a:r>
              <a:rPr lang="en-US" sz="5800" dirty="0">
                <a:latin typeface="Libre Baskerville" panose="02000000000000000000" pitchFamily="2" charset="0"/>
              </a:rPr>
              <a:t>Good News</a:t>
            </a:r>
            <a:r>
              <a:rPr lang="en-US" sz="6800" dirty="0">
                <a:latin typeface="Libre Baskerville" panose="02000000000000000000" pitchFamily="2" charset="0"/>
              </a:rPr>
              <a:t> </a:t>
            </a:r>
            <a:r>
              <a:rPr lang="en-US" sz="63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for everyone</a:t>
            </a:r>
            <a:endParaRPr lang="es-SV" sz="6300" i="1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79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344E9-E4AA-CCCD-0297-8B12A8A65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C4743-5FE6-B4D7-BF63-8B75BE2CA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1034"/>
            <a:ext cx="11327907" cy="438556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88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6CDF5-4CD1-CC90-A5EB-44D98353B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81AA8-B9C8-84A8-CE02-5FB935873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90" y="1315670"/>
            <a:ext cx="10864820" cy="2855494"/>
          </a:xfrm>
        </p:spPr>
        <p:txBody>
          <a:bodyPr>
            <a:noAutofit/>
          </a:bodyPr>
          <a:lstStyle/>
          <a:p>
            <a:r>
              <a:rPr lang="en-US" sz="9600" dirty="0">
                <a:latin typeface="Libre Baskerville" panose="02000000000000000000" pitchFamily="2" charset="0"/>
              </a:rPr>
              <a:t>Jesus visits Nazareth</a:t>
            </a:r>
            <a:endParaRPr lang="es-SV" sz="9200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236718-ACFB-6C61-91A5-2510230A6A6A}"/>
              </a:ext>
            </a:extLst>
          </p:cNvPr>
          <p:cNvSpPr txBox="1"/>
          <p:nvPr/>
        </p:nvSpPr>
        <p:spPr>
          <a:xfrm>
            <a:off x="2590797" y="4333856"/>
            <a:ext cx="7010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dirty="0">
                <a:solidFill>
                  <a:srgbClr val="FF0000"/>
                </a:solidFill>
                <a:latin typeface="Libre Baskerville" panose="02000000000000000000" pitchFamily="2" charset="0"/>
              </a:rPr>
              <a:t>(Luke 4:14-30)</a:t>
            </a:r>
            <a:endParaRPr lang="es-SV" sz="6800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600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C7E80-12D3-20DC-247A-0681FC92C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404BA-7A70-09C5-BE72-D1C1CCB7E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56650"/>
            <a:ext cx="11327907" cy="2944700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14 Then </a:t>
            </a:r>
            <a:r>
              <a:rPr lang="en-US" sz="6400" b="1" spc="-150" dirty="0">
                <a:solidFill>
                  <a:srgbClr val="FF0000"/>
                </a:solidFill>
              </a:rPr>
              <a:t>Jesus</a:t>
            </a:r>
            <a:r>
              <a:rPr lang="en-US" sz="6400" b="1" spc="-150" dirty="0"/>
              <a:t>, in the </a:t>
            </a:r>
            <a:r>
              <a:rPr lang="en-US" sz="6400" b="1" spc="-150" dirty="0">
                <a:solidFill>
                  <a:srgbClr val="FF0000"/>
                </a:solidFill>
              </a:rPr>
              <a:t>power of the Spirit</a:t>
            </a:r>
            <a:r>
              <a:rPr lang="en-US" sz="6400" b="1" spc="-150" dirty="0"/>
              <a:t>, returned to </a:t>
            </a:r>
            <a:r>
              <a:rPr lang="en-US" sz="6400" b="1" spc="-150" dirty="0">
                <a:solidFill>
                  <a:srgbClr val="FF0000"/>
                </a:solidFill>
              </a:rPr>
              <a:t>Galilee</a:t>
            </a:r>
            <a:r>
              <a:rPr lang="en-US" sz="6400" b="1" spc="-150" dirty="0"/>
              <a:t>, </a:t>
            </a:r>
            <a:endParaRPr lang="es-SV" sz="6400" b="1" i="1" spc="-1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914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D8944-4400-2ED4-0B82-7209DCE98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07C40-88B6-086E-7950-DC0EBE30F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41728"/>
            <a:ext cx="11327907" cy="2974543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and </a:t>
            </a:r>
            <a:r>
              <a:rPr lang="en-US" sz="6400" b="1" spc="-150" dirty="0">
                <a:solidFill>
                  <a:srgbClr val="FF0000"/>
                </a:solidFill>
              </a:rPr>
              <a:t>news about Him spread</a:t>
            </a:r>
            <a:r>
              <a:rPr lang="en-US" sz="6400" b="1" spc="-150" dirty="0"/>
              <a:t> throughout the </a:t>
            </a:r>
            <a:r>
              <a:rPr lang="en-US" sz="6400" b="1" spc="-150" dirty="0">
                <a:solidFill>
                  <a:srgbClr val="FF0000"/>
                </a:solidFill>
              </a:rPr>
              <a:t>surrounding countryside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3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06C11-31CF-C89E-9F46-BFACCC541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1F794-5E38-D05F-5CB5-E7E220D6D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48705"/>
            <a:ext cx="11327907" cy="2960590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15 He </a:t>
            </a:r>
            <a:r>
              <a:rPr lang="en-US" sz="6400" b="1" spc="-150" dirty="0">
                <a:solidFill>
                  <a:srgbClr val="FF0000"/>
                </a:solidFill>
              </a:rPr>
              <a:t>began to teach </a:t>
            </a:r>
            <a:r>
              <a:rPr lang="en-US" sz="6400" b="1" spc="-150" dirty="0"/>
              <a:t>in their </a:t>
            </a:r>
            <a:r>
              <a:rPr lang="en-US" sz="6400" b="1" spc="-150" dirty="0">
                <a:solidFill>
                  <a:srgbClr val="FF0000"/>
                </a:solidFill>
              </a:rPr>
              <a:t>synagogues</a:t>
            </a:r>
            <a:r>
              <a:rPr lang="en-US" sz="6400" b="1" spc="-150" dirty="0"/>
              <a:t> and was </a:t>
            </a:r>
            <a:r>
              <a:rPr lang="en-US" sz="6400" b="1" spc="-150" dirty="0">
                <a:solidFill>
                  <a:srgbClr val="FF0000"/>
                </a:solidFill>
              </a:rPr>
              <a:t>praised by all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21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3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 name="2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4.xml><?xml version="1.0" encoding="utf-8"?>
<a:theme xmlns:a="http://schemas.openxmlformats.org/drawingml/2006/main" name="1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5551</TotalTime>
  <Words>541</Words>
  <Application>Microsoft Office PowerPoint</Application>
  <PresentationFormat>Widescreen</PresentationFormat>
  <Paragraphs>45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Libre Baskerville</vt:lpstr>
      <vt:lpstr>Wingdings 2</vt:lpstr>
      <vt:lpstr>Slate</vt:lpstr>
      <vt:lpstr>3_Slate</vt:lpstr>
      <vt:lpstr>2_Slate</vt:lpstr>
      <vt:lpstr>1_Slate</vt:lpstr>
      <vt:lpstr>Good News for everyone</vt:lpstr>
      <vt:lpstr>The Surprising Mission of Christ</vt:lpstr>
      <vt:lpstr>The Gospel of Luke</vt:lpstr>
      <vt:lpstr>How Jesus’ mission defies our expectations, and why that’s the key to having a new life with Him.</vt:lpstr>
      <vt:lpstr>PowerPoint Presentation</vt:lpstr>
      <vt:lpstr>Jesus visits Nazareth</vt:lpstr>
      <vt:lpstr>14 Then Jesus, in the power of the Spirit, returned to Galilee, </vt:lpstr>
      <vt:lpstr>and news about Him spread throughout the surrounding countryside.</vt:lpstr>
      <vt:lpstr>15 He began to teach in their synagogues and was praised by all.</vt:lpstr>
      <vt:lpstr>PowerPoint Presentation</vt:lpstr>
      <vt:lpstr>16 Now Jesus came to Nazareth, where he had been brought up, </vt:lpstr>
      <vt:lpstr>and went into the synagogue on the Sabbath day, as was His custom.</vt:lpstr>
      <vt:lpstr>He stood up to read, 17 and the scroll of the prophet Isaiah was given to Him. </vt:lpstr>
      <vt:lpstr>He unrolled the scroll and found the place where it was written,</vt:lpstr>
      <vt:lpstr>PowerPoint Presentation</vt:lpstr>
      <vt:lpstr>18 “The Spirit of the Lord is upon me,</vt:lpstr>
      <vt:lpstr>because He  has anointed me  to proclaim good news  to the poor.</vt:lpstr>
      <vt:lpstr>He has sent me to proclaim release to the captives</vt:lpstr>
      <vt:lpstr>and the regaining of sight to the blind, </vt:lpstr>
      <vt:lpstr>to set free those who are oppressed, </vt:lpstr>
      <vt:lpstr>19 to proclaim the year of the Lord’s favor.”</vt:lpstr>
      <vt:lpstr>PowerPoint Presentation</vt:lpstr>
      <vt:lpstr>20 Then He rolled up the scroll, gave it back to the attendant, and sat down. </vt:lpstr>
      <vt:lpstr>The eyes of everyone in the synagogue were fixed on Him.</vt:lpstr>
      <vt:lpstr>21 Then He began to tell them, </vt:lpstr>
      <vt:lpstr>“Today this scripture has been fulfilled even as you heard it being read.”</vt:lpstr>
      <vt:lpstr>22 All were speaking well of Him, and were amazed at the gracious words coming out of His mouth. </vt:lpstr>
      <vt:lpstr>They said, “Isn’t this Joseph’s son?”</vt:lpstr>
      <vt:lpstr>23 Jesus said to them, “No doubt you will quote to me the proverb, ‘Physician, heal yourself!’ and say, </vt:lpstr>
      <vt:lpstr>‘What we have heard that you did in Capernaum, do here in your hometown too.’”</vt:lpstr>
      <vt:lpstr>24 And he added, “I tell you the truth, no prophet is acceptable in his hometown.</vt:lpstr>
      <vt:lpstr>25 But in truth I tell you, there were many widows in Israel in Elijah’s days, </vt:lpstr>
      <vt:lpstr>when the sky was shut up three and a half years and there was a great famine over all the land.</vt:lpstr>
      <vt:lpstr>26 Yet Elijah was sent to none of them, but only to a woman who was a widow at Zarephath in Sidon. </vt:lpstr>
      <vt:lpstr>27 And there were many lepers in Israel in the time of the prophet Elisha, </vt:lpstr>
      <vt:lpstr>yet none of them was cleansed except Naaman the Syrian.”</vt:lpstr>
      <vt:lpstr>PowerPoint Presentation</vt:lpstr>
      <vt:lpstr>28 When they heard this, all the people in the synagogue were filled with rage.</vt:lpstr>
      <vt:lpstr>29 They got up, forced Him out of the town, </vt:lpstr>
      <vt:lpstr>and brought Him to the brow of the hill on which their town was built,</vt:lpstr>
      <vt:lpstr>so that they could throw him down the cliff.</vt:lpstr>
      <vt:lpstr>30 But he passed through the crowd and went on his way.</vt:lpstr>
      <vt:lpstr>PowerPoint Presentation</vt:lpstr>
      <vt:lpstr>Has Jesus lead you to your own cross?</vt:lpstr>
      <vt:lpstr>The Gospel of Luke</vt:lpstr>
      <vt:lpstr>Good News for everyone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Theodore Jedlicka</dc:creator>
  <cp:lastModifiedBy>Theodore Jedlicka</cp:lastModifiedBy>
  <cp:revision>60</cp:revision>
  <dcterms:created xsi:type="dcterms:W3CDTF">2025-01-02T17:04:09Z</dcterms:created>
  <dcterms:modified xsi:type="dcterms:W3CDTF">2025-04-20T14:58:56Z</dcterms:modified>
</cp:coreProperties>
</file>