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333" r:id="rId13"/>
    <p:sldId id="334" r:id="rId14"/>
    <p:sldId id="335" r:id="rId15"/>
    <p:sldId id="336" r:id="rId16"/>
    <p:sldId id="363" r:id="rId17"/>
    <p:sldId id="373" r:id="rId18"/>
    <p:sldId id="364" r:id="rId19"/>
    <p:sldId id="365" r:id="rId20"/>
    <p:sldId id="366" r:id="rId21"/>
    <p:sldId id="367" r:id="rId22"/>
    <p:sldId id="368" r:id="rId23"/>
    <p:sldId id="374" r:id="rId24"/>
    <p:sldId id="369" r:id="rId25"/>
    <p:sldId id="370" r:id="rId26"/>
    <p:sldId id="371" r:id="rId27"/>
    <p:sldId id="372" r:id="rId28"/>
    <p:sldId id="375" r:id="rId29"/>
    <p:sldId id="376" r:id="rId30"/>
    <p:sldId id="377" r:id="rId31"/>
    <p:sldId id="349" r:id="rId32"/>
    <p:sldId id="337" r:id="rId33"/>
    <p:sldId id="378" r:id="rId34"/>
    <p:sldId id="379" r:id="rId35"/>
    <p:sldId id="380" r:id="rId36"/>
    <p:sldId id="381" r:id="rId37"/>
    <p:sldId id="382" r:id="rId38"/>
    <p:sldId id="383" r:id="rId39"/>
    <p:sldId id="302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264" r:id="rId52"/>
    <p:sldId id="271" r:id="rId53"/>
    <p:sldId id="274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78" d="100"/>
          <a:sy n="78" d="100"/>
        </p:scale>
        <p:origin x="835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1/4/2025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2613"/>
            <a:ext cx="11327907" cy="29727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 during the </a:t>
            </a:r>
            <a:r>
              <a:rPr lang="en-US" sz="6400" b="1" spc="-150" dirty="0">
                <a:solidFill>
                  <a:srgbClr val="FF0000"/>
                </a:solidFill>
              </a:rPr>
              <a:t>high priesthood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Annas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Caiaphas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1760"/>
            <a:ext cx="11327907" cy="297447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 </a:t>
            </a:r>
            <a:r>
              <a:rPr lang="en-US" sz="6400" b="1" spc="-150" dirty="0">
                <a:solidFill>
                  <a:srgbClr val="FF0000"/>
                </a:solidFill>
              </a:rPr>
              <a:t>word of God </a:t>
            </a:r>
            <a:r>
              <a:rPr lang="en-US" sz="6400" b="1" spc="-150" dirty="0"/>
              <a:t>came to </a:t>
            </a:r>
            <a:r>
              <a:rPr lang="en-US" sz="6400" b="1" spc="-150" dirty="0">
                <a:solidFill>
                  <a:srgbClr val="FF0000"/>
                </a:solidFill>
              </a:rPr>
              <a:t>John the son of Zechariah </a:t>
            </a:r>
            <a:r>
              <a:rPr lang="en-US" sz="6400" b="1" spc="-150" dirty="0"/>
              <a:t>in the </a:t>
            </a:r>
            <a:r>
              <a:rPr lang="en-US" sz="6400" b="1" spc="-150" dirty="0">
                <a:solidFill>
                  <a:srgbClr val="FF0000"/>
                </a:solidFill>
              </a:rPr>
              <a:t>wilderness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003" y="1962824"/>
            <a:ext cx="11327907" cy="293235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 He </a:t>
            </a:r>
            <a:r>
              <a:rPr lang="en-US" sz="6400" b="1" spc="-150" dirty="0">
                <a:solidFill>
                  <a:srgbClr val="FF0000"/>
                </a:solidFill>
              </a:rPr>
              <a:t>went into all the region </a:t>
            </a:r>
            <a:r>
              <a:rPr lang="en-US" sz="6400" b="1" spc="-150" dirty="0"/>
              <a:t>around the </a:t>
            </a:r>
            <a:r>
              <a:rPr lang="en-US" sz="6400" b="1" spc="-150" dirty="0">
                <a:solidFill>
                  <a:srgbClr val="FF0000"/>
                </a:solidFill>
              </a:rPr>
              <a:t>Jordan River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72BA-71D0-85A8-25CB-4E3E8FBF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EE19-F3DC-2A2C-4599-EDBA1F70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6479"/>
            <a:ext cx="11327907" cy="294504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rgbClr val="FF0000"/>
                </a:solidFill>
              </a:rPr>
              <a:t>preaching a baptism </a:t>
            </a:r>
            <a:r>
              <a:rPr lang="en-US" sz="6400" b="1" spc="-150" dirty="0"/>
              <a:t>of </a:t>
            </a:r>
            <a:r>
              <a:rPr lang="en-US" sz="6400" b="1" spc="-150" dirty="0">
                <a:solidFill>
                  <a:srgbClr val="FF0000"/>
                </a:solidFill>
              </a:rPr>
              <a:t>repentance</a:t>
            </a:r>
            <a:r>
              <a:rPr lang="en-US" sz="6400" b="1" spc="-150" dirty="0"/>
              <a:t> for the </a:t>
            </a:r>
            <a:r>
              <a:rPr lang="en-US" sz="6400" b="1" spc="-150" dirty="0">
                <a:solidFill>
                  <a:srgbClr val="FF0000"/>
                </a:solidFill>
              </a:rPr>
              <a:t>forgiveness </a:t>
            </a:r>
            <a:r>
              <a:rPr lang="en-US" sz="6400" b="1" spc="-150" dirty="0"/>
              <a:t>of sins.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0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A447E-6DEC-377F-AEDF-A296B447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4301-887D-A40C-2D28-909314667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0191-F4E8-2EBD-7837-B09BF27F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FF9B-30AB-B297-7415-90D187DC1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4198"/>
            <a:ext cx="11327907" cy="29896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 As it is </a:t>
            </a:r>
            <a:r>
              <a:rPr lang="en-US" sz="6400" b="1" spc="-150" dirty="0">
                <a:solidFill>
                  <a:srgbClr val="FF0000"/>
                </a:solidFill>
              </a:rPr>
              <a:t>written</a:t>
            </a:r>
            <a:r>
              <a:rPr lang="en-US" sz="6400" b="1" spc="-150" dirty="0"/>
              <a:t> in the book of the words of the </a:t>
            </a:r>
            <a:r>
              <a:rPr lang="en-US" sz="6400" b="1" spc="-150" dirty="0">
                <a:solidFill>
                  <a:srgbClr val="FF0000"/>
                </a:solidFill>
              </a:rPr>
              <a:t>prophet Isaiah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3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79BF5-DA53-2F7D-9DE7-473480F3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4E0D-FFD2-E105-932F-1B2812AAB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54279"/>
            <a:ext cx="11327907" cy="4949441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“The </a:t>
            </a:r>
            <a:r>
              <a:rPr lang="en-US" sz="6400" b="1" i="1" spc="-150" dirty="0">
                <a:solidFill>
                  <a:srgbClr val="FF0000"/>
                </a:solidFill>
              </a:rPr>
              <a:t>voice of one</a:t>
            </a:r>
            <a:br>
              <a:rPr lang="en-US" sz="6400" b="1" i="1" spc="-150" dirty="0"/>
            </a:br>
            <a:r>
              <a:rPr lang="en-US" sz="6400" b="1" i="1" spc="-150" dirty="0">
                <a:solidFill>
                  <a:srgbClr val="FF0000"/>
                </a:solidFill>
              </a:rPr>
              <a:t>shouting </a:t>
            </a:r>
            <a:r>
              <a:rPr lang="en-US" sz="6400" b="1" i="1" spc="-150" dirty="0"/>
              <a:t>in the </a:t>
            </a:r>
            <a:r>
              <a:rPr lang="en-US" sz="6400" b="1" i="1" spc="-150" dirty="0">
                <a:solidFill>
                  <a:srgbClr val="FF0000"/>
                </a:solidFill>
              </a:rPr>
              <a:t>wilderness</a:t>
            </a:r>
            <a:r>
              <a:rPr lang="en-US" sz="6400" b="1" i="1" spc="-150" dirty="0"/>
              <a:t>:</a:t>
            </a:r>
            <a:br>
              <a:rPr lang="en-US" sz="6400" b="1" i="1" spc="-150" dirty="0"/>
            </a:br>
            <a:r>
              <a:rPr lang="en-US" sz="6400" b="1" i="1" spc="-150" dirty="0"/>
              <a:t>‘</a:t>
            </a:r>
            <a:r>
              <a:rPr lang="en-US" sz="6400" b="1" i="1" spc="-150" dirty="0">
                <a:solidFill>
                  <a:srgbClr val="FF0000"/>
                </a:solidFill>
              </a:rPr>
              <a:t>Prepare the way </a:t>
            </a:r>
            <a:br>
              <a:rPr lang="en-US" sz="6400" b="1" i="1" spc="-150" dirty="0">
                <a:solidFill>
                  <a:srgbClr val="FF0000"/>
                </a:solidFill>
              </a:rPr>
            </a:br>
            <a:r>
              <a:rPr lang="en-US" sz="6400" b="1" i="1" spc="-150" dirty="0">
                <a:solidFill>
                  <a:srgbClr val="FF0000"/>
                </a:solidFill>
              </a:rPr>
              <a:t>for the Lord,</a:t>
            </a:r>
            <a:br>
              <a:rPr lang="en-US" sz="6400" b="1" i="1" spc="-150" dirty="0">
                <a:solidFill>
                  <a:srgbClr val="FF0000"/>
                </a:solidFill>
              </a:rPr>
            </a:br>
            <a:r>
              <a:rPr lang="en-US" sz="6400" b="1" i="1" spc="-150" dirty="0">
                <a:solidFill>
                  <a:srgbClr val="FF0000"/>
                </a:solidFill>
              </a:rPr>
              <a:t>make His paths straight.</a:t>
            </a:r>
          </a:p>
        </p:txBody>
      </p:sp>
    </p:spTree>
    <p:extLst>
      <p:ext uri="{BB962C8B-B14F-4D97-AF65-F5344CB8AC3E}">
        <p14:creationId xmlns:p14="http://schemas.microsoft.com/office/powerpoint/2010/main" val="293768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F53A7-CED7-BDEF-2790-5AF5775C0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88-59CD-CCCF-3914-1EADF3DC2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75632"/>
            <a:ext cx="11327907" cy="4906735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5 Every </a:t>
            </a:r>
            <a:r>
              <a:rPr lang="en-US" sz="6400" b="1" i="1" spc="-150" dirty="0">
                <a:solidFill>
                  <a:srgbClr val="FF0000"/>
                </a:solidFill>
              </a:rPr>
              <a:t>valley </a:t>
            </a:r>
            <a:br>
              <a:rPr lang="en-US" sz="6400" b="1" i="1" spc="-150" dirty="0"/>
            </a:br>
            <a:r>
              <a:rPr lang="en-US" sz="6400" b="1" i="1" spc="-150" dirty="0"/>
              <a:t>will be </a:t>
            </a:r>
            <a:r>
              <a:rPr lang="en-US" sz="6400" b="1" i="1" spc="-150" dirty="0">
                <a:solidFill>
                  <a:srgbClr val="FF0000"/>
                </a:solidFill>
              </a:rPr>
              <a:t>filled</a:t>
            </a:r>
            <a:r>
              <a:rPr lang="en-US" sz="6400" b="1" i="1" spc="-150" dirty="0"/>
              <a:t>,</a:t>
            </a:r>
            <a:br>
              <a:rPr lang="en-US" sz="6400" b="1" i="1" spc="-150" dirty="0"/>
            </a:br>
            <a:r>
              <a:rPr lang="en-US" sz="6400" b="1" i="1" spc="-150" dirty="0"/>
              <a:t>and every </a:t>
            </a:r>
            <a:r>
              <a:rPr lang="en-US" sz="6400" b="1" i="1" spc="-150" dirty="0">
                <a:solidFill>
                  <a:srgbClr val="FF0000"/>
                </a:solidFill>
              </a:rPr>
              <a:t>mountain </a:t>
            </a:r>
            <a:br>
              <a:rPr lang="en-US" sz="6400" b="1" i="1" spc="-150" dirty="0">
                <a:solidFill>
                  <a:srgbClr val="FF0000"/>
                </a:solidFill>
              </a:rPr>
            </a:br>
            <a:r>
              <a:rPr lang="en-US" sz="6400" b="1" i="1" spc="-150" dirty="0"/>
              <a:t>and </a:t>
            </a:r>
            <a:r>
              <a:rPr lang="en-US" sz="6400" b="1" i="1" spc="-150" dirty="0">
                <a:solidFill>
                  <a:srgbClr val="FF0000"/>
                </a:solidFill>
              </a:rPr>
              <a:t>hill </a:t>
            </a:r>
            <a:br>
              <a:rPr lang="en-US" sz="6400" b="1" i="1" spc="-150" dirty="0"/>
            </a:br>
            <a:r>
              <a:rPr lang="en-US" sz="6400" b="1" i="1" spc="-150" dirty="0"/>
              <a:t>will be </a:t>
            </a:r>
            <a:r>
              <a:rPr lang="en-US" sz="6400" b="1" i="1" spc="-150" dirty="0">
                <a:solidFill>
                  <a:srgbClr val="FF0000"/>
                </a:solidFill>
              </a:rPr>
              <a:t>brought low</a:t>
            </a:r>
            <a:r>
              <a:rPr lang="en-US" sz="6400" b="1" i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EA643-5736-96EE-A254-1DDBB053C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E409-E352-2F23-7BB9-406CB29A3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7054"/>
            <a:ext cx="11327907" cy="2943891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and the </a:t>
            </a:r>
            <a:r>
              <a:rPr lang="en-US" sz="6400" b="1" i="1" spc="-150" dirty="0">
                <a:solidFill>
                  <a:srgbClr val="FF0000"/>
                </a:solidFill>
              </a:rPr>
              <a:t>crooked</a:t>
            </a:r>
            <a:r>
              <a:rPr lang="en-US" sz="6400" b="1" i="1" spc="-150" dirty="0"/>
              <a:t> will be </a:t>
            </a:r>
            <a:r>
              <a:rPr lang="en-US" sz="6400" b="1" i="1" spc="-150" dirty="0">
                <a:solidFill>
                  <a:srgbClr val="FF0000"/>
                </a:solidFill>
              </a:rPr>
              <a:t>made straight</a:t>
            </a:r>
            <a:r>
              <a:rPr lang="en-US" sz="6400" b="1" i="1" spc="-150" dirty="0"/>
              <a:t>,</a:t>
            </a:r>
            <a:br>
              <a:rPr lang="en-US" sz="6400" b="1" i="1" spc="-150" dirty="0"/>
            </a:br>
            <a:r>
              <a:rPr lang="en-US" sz="6400" b="1" i="1" spc="-150" dirty="0"/>
              <a:t>and the </a:t>
            </a:r>
            <a:r>
              <a:rPr lang="en-US" sz="6400" b="1" i="1" spc="-150" dirty="0">
                <a:solidFill>
                  <a:srgbClr val="FF0000"/>
                </a:solidFill>
              </a:rPr>
              <a:t>rough ways </a:t>
            </a:r>
            <a:r>
              <a:rPr lang="en-US" sz="6400" b="1" i="1" spc="-150" dirty="0"/>
              <a:t>will be made </a:t>
            </a:r>
            <a:r>
              <a:rPr lang="en-US" sz="6400" b="1" i="1" spc="-150" dirty="0">
                <a:solidFill>
                  <a:srgbClr val="FF0000"/>
                </a:solidFill>
              </a:rPr>
              <a:t>smooth</a:t>
            </a:r>
            <a:r>
              <a:rPr lang="en-US" sz="6400" b="1" i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70187-6852-63F3-FF03-7EE55DC5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0AF4-A552-534C-B637-D309785D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6263"/>
            <a:ext cx="11327907" cy="1945474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6 and </a:t>
            </a:r>
            <a:r>
              <a:rPr lang="en-US" sz="6400" b="1" i="1" spc="-150" dirty="0">
                <a:solidFill>
                  <a:srgbClr val="FF0000"/>
                </a:solidFill>
              </a:rPr>
              <a:t>all humanity </a:t>
            </a:r>
            <a:r>
              <a:rPr lang="en-US" sz="6400" b="1" i="1" spc="-150" dirty="0"/>
              <a:t>will see the </a:t>
            </a:r>
            <a:r>
              <a:rPr lang="en-US" sz="6400" b="1" i="1" spc="-150" dirty="0">
                <a:solidFill>
                  <a:srgbClr val="FF0000"/>
                </a:solidFill>
              </a:rPr>
              <a:t>salvation of God</a:t>
            </a:r>
            <a:r>
              <a:rPr lang="en-US" sz="6400" b="1" i="1" spc="-150" dirty="0"/>
              <a:t>.’”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1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08" y="2597820"/>
            <a:ext cx="10426771" cy="935412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A Man in the Desert</a:t>
            </a:r>
            <a:endParaRPr lang="es-SV" sz="96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3:1-20</a:t>
            </a:r>
          </a:p>
          <a:p>
            <a:pPr algn="ctr"/>
            <a:r>
              <a:rPr lang="en-US" sz="68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The ministry of John the Baptist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CD16-FC3C-F1F4-590F-C5342AB09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175B-B9C5-34C9-158A-42812CCDD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1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3EE4B-2F78-CB71-1EDB-E93F4D57F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AF9E-1468-D910-38A6-2A36FFA30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8835"/>
            <a:ext cx="11327907" cy="294033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7 So </a:t>
            </a:r>
            <a:r>
              <a:rPr lang="en-US" sz="6400" b="1" spc="-150" dirty="0">
                <a:solidFill>
                  <a:srgbClr val="FF0000"/>
                </a:solidFill>
              </a:rPr>
              <a:t>John said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crowds</a:t>
            </a:r>
            <a:r>
              <a:rPr lang="en-US" sz="6400" b="1" spc="-150" dirty="0"/>
              <a:t> that came out to be </a:t>
            </a:r>
            <a:r>
              <a:rPr lang="en-US" sz="6400" b="1" spc="-150" dirty="0">
                <a:solidFill>
                  <a:srgbClr val="FF0000"/>
                </a:solidFill>
              </a:rPr>
              <a:t>baptized by him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7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39C5-5A10-4649-7E03-CB3AA718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5AA2-7D61-0ABB-E8CA-5AD9D0776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1126"/>
            <a:ext cx="11327907" cy="293574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 You </a:t>
            </a:r>
            <a:r>
              <a:rPr lang="en-US" sz="6400" b="1" spc="-150" dirty="0">
                <a:solidFill>
                  <a:srgbClr val="FF0000"/>
                </a:solidFill>
              </a:rPr>
              <a:t>offspring of vipers</a:t>
            </a:r>
            <a:r>
              <a:rPr lang="en-US" sz="6400" b="1" spc="-150" dirty="0"/>
              <a:t>! Who </a:t>
            </a:r>
            <a:r>
              <a:rPr lang="en-US" sz="6400" b="1" spc="-150" dirty="0">
                <a:solidFill>
                  <a:srgbClr val="FF0000"/>
                </a:solidFill>
              </a:rPr>
              <a:t>warned you to flee </a:t>
            </a:r>
            <a:r>
              <a:rPr lang="en-US" sz="6400" b="1" spc="-150" dirty="0"/>
              <a:t>from the </a:t>
            </a:r>
            <a:r>
              <a:rPr lang="en-US" sz="6400" b="1" spc="-150" dirty="0">
                <a:solidFill>
                  <a:srgbClr val="FF0000"/>
                </a:solidFill>
              </a:rPr>
              <a:t>coming wrath</a:t>
            </a:r>
            <a:r>
              <a:rPr lang="en-US" sz="6400" b="1" spc="-150" dirty="0"/>
              <a:t>?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1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67CFE-C3E8-0344-229D-9DE0F10E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0344-9242-55E8-0A12-C87A16B8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3693"/>
            <a:ext cx="11327907" cy="295061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8 Therefore </a:t>
            </a:r>
            <a:r>
              <a:rPr lang="en-US" sz="6400" b="1" spc="-150" dirty="0">
                <a:solidFill>
                  <a:srgbClr val="FF0000"/>
                </a:solidFill>
              </a:rPr>
              <a:t>produce fruit that proves your repentance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7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D0B01-6771-96F4-57B0-71F04875C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3364-6493-39D6-21D5-9BE0B0B68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2478"/>
            <a:ext cx="11327907" cy="295304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don’t begin to say to yourselves</a:t>
            </a:r>
            <a:r>
              <a:rPr lang="en-US" sz="6400" b="1" spc="-150" dirty="0"/>
              <a:t>, ‘</a:t>
            </a:r>
            <a:r>
              <a:rPr lang="en-US" sz="6400" b="1" spc="-150" dirty="0">
                <a:solidFill>
                  <a:srgbClr val="FF0000"/>
                </a:solidFill>
              </a:rPr>
              <a:t>We have Abraham as our father</a:t>
            </a:r>
            <a:r>
              <a:rPr lang="en-US" sz="6400" b="1" spc="-150" dirty="0"/>
              <a:t>.’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035D9-D8A3-DCF4-B99B-FE390827D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2154-4D0D-C99D-3310-1D802EBEB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33439"/>
            <a:ext cx="11327907" cy="399112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For I tell you that </a:t>
            </a:r>
            <a:r>
              <a:rPr lang="en-US" sz="6400" b="1" spc="-150" dirty="0">
                <a:solidFill>
                  <a:srgbClr val="FF0000"/>
                </a:solidFill>
              </a:rPr>
              <a:t>God can raise up children for Abraham</a:t>
            </a:r>
            <a:r>
              <a:rPr lang="en-US" sz="6400" b="1" spc="-150" dirty="0"/>
              <a:t> from these </a:t>
            </a:r>
            <a:r>
              <a:rPr lang="en-US" sz="6400" b="1" spc="-150" dirty="0">
                <a:solidFill>
                  <a:srgbClr val="FF0000"/>
                </a:solidFill>
              </a:rPr>
              <a:t>stones</a:t>
            </a:r>
            <a:r>
              <a:rPr lang="en-US" sz="6400" b="1" spc="-150" dirty="0"/>
              <a:t>!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013F6-9D02-4E01-2409-2A414D176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C9D8-24F0-519F-9340-20F1E94A1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31219"/>
            <a:ext cx="11327907" cy="199556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9 Even now the </a:t>
            </a:r>
            <a:r>
              <a:rPr lang="en-US" sz="6400" b="1" spc="-150" dirty="0">
                <a:solidFill>
                  <a:srgbClr val="FF0000"/>
                </a:solidFill>
              </a:rPr>
              <a:t>axe is laid at the root of the trees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1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2D55-2B9A-2ACB-168F-7291E4052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B69C-8B6A-689B-73B3-9266C26DE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0538"/>
            <a:ext cx="11327907" cy="393692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every tree </a:t>
            </a:r>
            <a:r>
              <a:rPr lang="en-US" sz="6400" b="1" spc="-150" dirty="0"/>
              <a:t>that does </a:t>
            </a:r>
            <a:r>
              <a:rPr lang="en-US" sz="6400" b="1" spc="-150" dirty="0">
                <a:solidFill>
                  <a:srgbClr val="FF0000"/>
                </a:solidFill>
              </a:rPr>
              <a:t>not produce good fruit </a:t>
            </a:r>
            <a:r>
              <a:rPr lang="en-US" sz="6400" b="1" spc="-150" dirty="0"/>
              <a:t>will be </a:t>
            </a:r>
            <a:r>
              <a:rPr lang="en-US" sz="6400" b="1" spc="-150" dirty="0">
                <a:solidFill>
                  <a:srgbClr val="FF0000"/>
                </a:solidFill>
              </a:rPr>
              <a:t>cut down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thrown into the fire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3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FACA5-F6E0-3F61-FF86-57602376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C99E-DDCA-D2E9-39B5-F83228CBD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58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2824"/>
            <a:ext cx="11327907" cy="293235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10 So the </a:t>
            </a:r>
            <a:r>
              <a:rPr lang="en-US" sz="6400" b="1" spc="-150" dirty="0">
                <a:solidFill>
                  <a:srgbClr val="FF0000"/>
                </a:solidFill>
              </a:rPr>
              <a:t>crowds were asking</a:t>
            </a:r>
            <a:r>
              <a:rPr lang="en-US" sz="6400" b="1" spc="-150" dirty="0"/>
              <a:t> him, “</a:t>
            </a:r>
            <a:r>
              <a:rPr lang="en-US" sz="6400" b="1" spc="-150" dirty="0">
                <a:solidFill>
                  <a:srgbClr val="FF0000"/>
                </a:solidFill>
              </a:rPr>
              <a:t>What then should we do</a:t>
            </a:r>
            <a:r>
              <a:rPr lang="en-US" sz="6400" b="1" spc="-150" dirty="0"/>
              <a:t>?”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44122"/>
          <a:stretch/>
        </p:blipFill>
        <p:spPr>
          <a:xfrm>
            <a:off x="-38470" y="0"/>
            <a:ext cx="12268940" cy="76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153D-0C9F-8575-A0B5-82412EE50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E03F-F7B9-3927-53C1-B9B1E0CB2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11 </a:t>
            </a:r>
            <a:r>
              <a:rPr lang="en-US" sz="6400" b="1" spc="-150" dirty="0">
                <a:solidFill>
                  <a:srgbClr val="FF0000"/>
                </a:solidFill>
              </a:rPr>
              <a:t>John answered </a:t>
            </a:r>
            <a:r>
              <a:rPr lang="en-US" sz="6400" b="1" spc="-150" dirty="0"/>
              <a:t>them, “</a:t>
            </a:r>
            <a:r>
              <a:rPr lang="en-US" sz="6400" b="1" spc="-150" dirty="0">
                <a:solidFill>
                  <a:srgbClr val="FF0000"/>
                </a:solidFill>
              </a:rPr>
              <a:t>The person who has two tunics </a:t>
            </a:r>
            <a:r>
              <a:rPr lang="en-US" sz="6400" b="1" spc="-150" dirty="0"/>
              <a:t>must </a:t>
            </a:r>
            <a:r>
              <a:rPr lang="en-US" sz="6400" b="1" spc="-150" dirty="0">
                <a:solidFill>
                  <a:srgbClr val="FF0000"/>
                </a:solidFill>
              </a:rPr>
              <a:t>share with the person who has none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3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D42E5-A1DA-EA00-2E9F-65C423F4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D48E-7C93-EFFA-AFEC-B424B925E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2082"/>
            <a:ext cx="11327907" cy="197383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the person who has </a:t>
            </a:r>
            <a:r>
              <a:rPr lang="en-US" sz="6400" b="1" spc="-150" dirty="0">
                <a:solidFill>
                  <a:srgbClr val="FF0000"/>
                </a:solidFill>
              </a:rPr>
              <a:t>food</a:t>
            </a:r>
            <a:r>
              <a:rPr lang="en-US" sz="6400" b="1" spc="-150" dirty="0"/>
              <a:t> must </a:t>
            </a:r>
            <a:r>
              <a:rPr lang="en-US" sz="6400" b="1" spc="-150" dirty="0">
                <a:solidFill>
                  <a:srgbClr val="FF0000"/>
                </a:solidFill>
              </a:rPr>
              <a:t>do likewise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31D1F-1093-C803-E059-31160CD1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CF13-037F-64CB-0C8A-20EAA3DA9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12 </a:t>
            </a:r>
            <a:r>
              <a:rPr lang="en-US" sz="6400" b="1" spc="-150" dirty="0">
                <a:solidFill>
                  <a:srgbClr val="FF0000"/>
                </a:solidFill>
              </a:rPr>
              <a:t>Tax collectors </a:t>
            </a:r>
            <a:r>
              <a:rPr lang="en-US" sz="6400" b="1" spc="-150" dirty="0"/>
              <a:t>also came to be </a:t>
            </a:r>
            <a:r>
              <a:rPr lang="en-US" sz="6400" b="1" spc="-150" dirty="0">
                <a:solidFill>
                  <a:srgbClr val="FF0000"/>
                </a:solidFill>
              </a:rPr>
              <a:t>baptized</a:t>
            </a:r>
            <a:r>
              <a:rPr lang="en-US" sz="6400" b="1" spc="-150" dirty="0"/>
              <a:t>, and they said to him, “</a:t>
            </a:r>
            <a:r>
              <a:rPr lang="en-US" sz="6400" b="1" spc="-150" dirty="0">
                <a:solidFill>
                  <a:srgbClr val="FF0000"/>
                </a:solidFill>
              </a:rPr>
              <a:t>Teacher, what should we do</a:t>
            </a:r>
            <a:r>
              <a:rPr lang="en-US" sz="6400" b="1" spc="-150" dirty="0"/>
              <a:t>?”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3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340E-821A-0C38-1A93-2233F5DDF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8CA5-E2E5-7CE4-EDD6-BDD24DDF8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8761"/>
            <a:ext cx="11327907" cy="298047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13 He told them, “</a:t>
            </a:r>
            <a:r>
              <a:rPr lang="en-US" sz="6400" b="1" spc="-150" dirty="0">
                <a:solidFill>
                  <a:srgbClr val="FF0000"/>
                </a:solidFill>
              </a:rPr>
              <a:t>Collect no more than you are required to</a:t>
            </a:r>
            <a:r>
              <a:rPr lang="en-US" sz="6400" b="1" spc="-150" dirty="0"/>
              <a:t>.”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15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8ED96-1ED9-34D6-8EC1-514A9B8EC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7A9B-080F-AC4C-7643-302B6526C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6782"/>
            <a:ext cx="11327907" cy="296443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14 Then some </a:t>
            </a:r>
            <a:r>
              <a:rPr lang="en-US" sz="6400" b="1" spc="-150" dirty="0">
                <a:solidFill>
                  <a:srgbClr val="FF0000"/>
                </a:solidFill>
              </a:rPr>
              <a:t>soldiers </a:t>
            </a:r>
            <a:r>
              <a:rPr lang="en-US" sz="6400" b="1" spc="-150" dirty="0"/>
              <a:t>also asked him, “</a:t>
            </a:r>
            <a:r>
              <a:rPr lang="en-US" sz="6400" b="1" spc="-150" dirty="0">
                <a:solidFill>
                  <a:srgbClr val="FF0000"/>
                </a:solidFill>
              </a:rPr>
              <a:t>And as for us—what should we do</a:t>
            </a:r>
            <a:r>
              <a:rPr lang="en-US" sz="6400" b="1" spc="-150" dirty="0"/>
              <a:t>?”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13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7E79-AE18-06E9-E3FF-3DBDFE44C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CB9F-E41B-48CA-41F9-D5E8730E0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88265"/>
            <a:ext cx="11327907" cy="488146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told them, “</a:t>
            </a:r>
            <a:r>
              <a:rPr lang="en-US" sz="6400" b="1" spc="-150" dirty="0">
                <a:solidFill>
                  <a:srgbClr val="FF0000"/>
                </a:solidFill>
              </a:rPr>
              <a:t>Take money from no one by violence </a:t>
            </a:r>
            <a:r>
              <a:rPr lang="en-US" sz="6400" b="1" spc="-150" dirty="0"/>
              <a:t>or by </a:t>
            </a:r>
            <a:r>
              <a:rPr lang="en-US" sz="6400" b="1" spc="-150" dirty="0">
                <a:solidFill>
                  <a:srgbClr val="FF0000"/>
                </a:solidFill>
              </a:rPr>
              <a:t>false accusation</a:t>
            </a:r>
            <a:r>
              <a:rPr lang="en-US" sz="6400" b="1" spc="-150" dirty="0"/>
              <a:t>, and be </a:t>
            </a:r>
            <a:r>
              <a:rPr lang="en-US" sz="6400" b="1" spc="-150" dirty="0">
                <a:solidFill>
                  <a:srgbClr val="FF0000"/>
                </a:solidFill>
              </a:rPr>
              <a:t>content </a:t>
            </a:r>
            <a:r>
              <a:rPr lang="en-US" sz="6400" b="1" spc="-150" dirty="0"/>
              <a:t>with your pay.”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26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993E0-7BCF-0CD0-51EB-3702CDDFE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783A-FD27-8138-7E70-1E36AE083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96287"/>
            <a:ext cx="11327907" cy="486542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15 While the people were filled with </a:t>
            </a:r>
            <a:r>
              <a:rPr lang="en-US" sz="6400" b="1" spc="-150" dirty="0">
                <a:solidFill>
                  <a:srgbClr val="FF0000"/>
                </a:solidFill>
              </a:rPr>
              <a:t>anticipation</a:t>
            </a:r>
            <a:r>
              <a:rPr lang="en-US" sz="6400" b="1" spc="-150" dirty="0"/>
              <a:t> and they all </a:t>
            </a:r>
            <a:r>
              <a:rPr lang="en-US" sz="6400" b="1" spc="-150" dirty="0">
                <a:solidFill>
                  <a:srgbClr val="FF0000"/>
                </a:solidFill>
              </a:rPr>
              <a:t>wondered whether </a:t>
            </a:r>
            <a:r>
              <a:rPr lang="en-US" sz="6400" b="1" spc="-150" dirty="0"/>
              <a:t>perhaps </a:t>
            </a:r>
            <a:r>
              <a:rPr lang="en-US" sz="6400" b="1" spc="-150" dirty="0">
                <a:solidFill>
                  <a:srgbClr val="FF0000"/>
                </a:solidFill>
              </a:rPr>
              <a:t>John could be the Christ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99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346A6-8610-E0E0-98F2-F8183F8A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F4A0-3B7C-8F56-B8C9-18EF61310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16 </a:t>
            </a:r>
            <a:r>
              <a:rPr lang="en-US" sz="6400" b="1" spc="-150" dirty="0">
                <a:solidFill>
                  <a:srgbClr val="FF0000"/>
                </a:solidFill>
              </a:rPr>
              <a:t>John answered </a:t>
            </a:r>
            <a:r>
              <a:rPr lang="en-US" sz="6400" b="1" spc="-150" dirty="0"/>
              <a:t>them all, “</a:t>
            </a:r>
            <a:r>
              <a:rPr lang="en-US" sz="6400" b="1" spc="-150" dirty="0">
                <a:solidFill>
                  <a:srgbClr val="FF0000"/>
                </a:solidFill>
              </a:rPr>
              <a:t>I baptize you with water</a:t>
            </a:r>
            <a:r>
              <a:rPr lang="en-US" sz="6400" b="1" spc="-150" dirty="0"/>
              <a:t>, but one </a:t>
            </a:r>
            <a:r>
              <a:rPr lang="en-US" sz="6400" b="1" spc="-150" dirty="0">
                <a:solidFill>
                  <a:srgbClr val="FF0000"/>
                </a:solidFill>
              </a:rPr>
              <a:t>more powerful </a:t>
            </a:r>
            <a:r>
              <a:rPr lang="en-US" sz="6400" b="1" spc="-150" dirty="0"/>
              <a:t>than I am is </a:t>
            </a:r>
            <a:r>
              <a:rPr lang="en-US" sz="6400" b="1" spc="-150" dirty="0">
                <a:solidFill>
                  <a:srgbClr val="FF0000"/>
                </a:solidFill>
              </a:rPr>
              <a:t>coming</a:t>
            </a:r>
            <a:r>
              <a:rPr lang="en-US" sz="6400" b="1" spc="-150" dirty="0"/>
              <a:t>—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06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2F03D-5270-EC55-8506-00481F68B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3379-18F5-60A1-4152-C5298FDF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 am </a:t>
            </a:r>
            <a:r>
              <a:rPr lang="en-US" sz="6400" b="1" spc="-150" dirty="0">
                <a:solidFill>
                  <a:srgbClr val="FF0000"/>
                </a:solidFill>
              </a:rPr>
              <a:t>not worthy </a:t>
            </a:r>
            <a:r>
              <a:rPr lang="en-US" sz="6400" b="1" spc="-150" dirty="0"/>
              <a:t>to untie the strap of his </a:t>
            </a:r>
            <a:r>
              <a:rPr lang="en-US" sz="6400" b="1" spc="-150" dirty="0">
                <a:solidFill>
                  <a:srgbClr val="FF0000"/>
                </a:solidFill>
              </a:rPr>
              <a:t>sandals</a:t>
            </a:r>
            <a:r>
              <a:rPr lang="en-US" sz="6400" b="1" spc="-150" dirty="0"/>
              <a:t>. He will </a:t>
            </a:r>
            <a:r>
              <a:rPr lang="en-US" sz="6400" b="1" spc="-150" dirty="0">
                <a:solidFill>
                  <a:srgbClr val="FF0000"/>
                </a:solidFill>
              </a:rPr>
              <a:t>baptize you </a:t>
            </a:r>
            <a:r>
              <a:rPr lang="en-US" sz="6400" b="1" spc="-150" dirty="0"/>
              <a:t>with the </a:t>
            </a:r>
            <a:r>
              <a:rPr lang="en-US" sz="6400" b="1" spc="-150" dirty="0">
                <a:solidFill>
                  <a:srgbClr val="FF0000"/>
                </a:solidFill>
              </a:rPr>
              <a:t>Holy Spirit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fire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2473"/>
            <a:ext cx="11327907" cy="497305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Understanding the prophetic message of </a:t>
            </a:r>
            <a:r>
              <a:rPr lang="en-US" sz="6400" b="1" spc="-150" dirty="0">
                <a:latin typeface="Libre Baskerville" panose="02000000000000000000" pitchFamily="2" charset="0"/>
              </a:rPr>
              <a:t> 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repent</a:t>
            </a:r>
            <a:r>
              <a:rPr lang="en-US" sz="6600" b="1" i="1" spc="-150" dirty="0">
                <a:solidFill>
                  <a:srgbClr val="FF0000"/>
                </a:solidFill>
              </a:rPr>
              <a:t>ance</a:t>
            </a:r>
            <a:r>
              <a:rPr lang="en-US" sz="6600" b="1" spc="-150" dirty="0">
                <a:latin typeface="Libre Baskerville" panose="02000000000000000000" pitchFamily="2" charset="0"/>
              </a:rPr>
              <a:t>,</a:t>
            </a:r>
            <a:r>
              <a:rPr lang="en-US" sz="6600" b="1" spc="-150" dirty="0"/>
              <a:t> and why that </a:t>
            </a:r>
            <a:r>
              <a:rPr lang="en-US" sz="6600" b="1" i="1" spc="-150" dirty="0">
                <a:solidFill>
                  <a:srgbClr val="FF0000"/>
                </a:solidFill>
              </a:rPr>
              <a:t>really is Good News </a:t>
            </a:r>
            <a:r>
              <a:rPr lang="en-US" sz="6600" b="1" spc="-150" dirty="0"/>
              <a:t>for everyone</a:t>
            </a:r>
            <a:r>
              <a:rPr lang="en-US" sz="6400" b="1" spc="-150" dirty="0"/>
              <a:t>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E4463-8220-DCFC-C9F5-BF62B1855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FD41-45E0-21CD-57B0-4A2266968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84255"/>
            <a:ext cx="11327907" cy="488948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17 His </a:t>
            </a:r>
            <a:r>
              <a:rPr lang="en-US" sz="6400" b="1" spc="-150" dirty="0">
                <a:solidFill>
                  <a:srgbClr val="FF0000"/>
                </a:solidFill>
              </a:rPr>
              <a:t>winnowing fork</a:t>
            </a:r>
            <a:r>
              <a:rPr lang="en-US" sz="6400" b="1" spc="-150" dirty="0"/>
              <a:t> is in His hand to </a:t>
            </a:r>
            <a:r>
              <a:rPr lang="en-US" sz="6400" b="1" spc="-150" dirty="0">
                <a:solidFill>
                  <a:srgbClr val="FF0000"/>
                </a:solidFill>
              </a:rPr>
              <a:t>clean out </a:t>
            </a:r>
            <a:r>
              <a:rPr lang="en-US" sz="6400" b="1" spc="-150" dirty="0"/>
              <a:t>His </a:t>
            </a:r>
            <a:r>
              <a:rPr lang="en-US" sz="6400" b="1" spc="-150" dirty="0">
                <a:solidFill>
                  <a:srgbClr val="FF0000"/>
                </a:solidFill>
              </a:rPr>
              <a:t>threshing floor </a:t>
            </a:r>
            <a:r>
              <a:rPr lang="en-US" sz="6400" b="1" spc="-150" dirty="0"/>
              <a:t>and to </a:t>
            </a:r>
            <a:r>
              <a:rPr lang="en-US" sz="6400" b="1" spc="-150" dirty="0">
                <a:solidFill>
                  <a:srgbClr val="FF0000"/>
                </a:solidFill>
              </a:rPr>
              <a:t>gather the wheat </a:t>
            </a:r>
            <a:r>
              <a:rPr lang="en-US" sz="6400" b="1" spc="-150" dirty="0"/>
              <a:t>into His </a:t>
            </a:r>
            <a:r>
              <a:rPr lang="en-US" sz="6400" b="1" spc="-150" dirty="0">
                <a:solidFill>
                  <a:srgbClr val="FF0000"/>
                </a:solidFill>
              </a:rPr>
              <a:t>storehouse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3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E296-AF3E-05A9-5F73-9CE9C8CAB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F471-B3FF-546C-025C-2E2D58709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but </a:t>
            </a:r>
            <a:r>
              <a:rPr lang="en-US" sz="6400" b="1" spc="-150" dirty="0">
                <a:solidFill>
                  <a:srgbClr val="FF0000"/>
                </a:solidFill>
              </a:rPr>
              <a:t>the chaff he will burn up </a:t>
            </a:r>
            <a:r>
              <a:rPr lang="en-US" sz="6400" b="1" spc="-150" dirty="0"/>
              <a:t>with </a:t>
            </a:r>
            <a:r>
              <a:rPr lang="en-US" sz="6400" b="1" spc="-150" dirty="0">
                <a:solidFill>
                  <a:srgbClr val="FF0000"/>
                </a:solidFill>
              </a:rPr>
              <a:t>inextinguishable fire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50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7000-E874-9F3F-D685-7AACEA19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4129-3133-5409-A7E7-86925BF83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0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CA6B2-162F-7F93-0DE8-1DBB2609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3829-6811-4656-E15C-570F77A9B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18 And in this way, </a:t>
            </a:r>
            <a:r>
              <a:rPr lang="en-US" sz="6400" b="1" spc="-150" dirty="0">
                <a:solidFill>
                  <a:srgbClr val="FF0000"/>
                </a:solidFill>
              </a:rPr>
              <a:t>with many other exhortations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John</a:t>
            </a:r>
            <a:r>
              <a:rPr lang="en-US" sz="6400" b="1" spc="-150" dirty="0"/>
              <a:t> proclaimed </a:t>
            </a:r>
            <a:r>
              <a:rPr lang="en-US" sz="6400" b="1" spc="-150" dirty="0">
                <a:solidFill>
                  <a:srgbClr val="FF0000"/>
                </a:solidFill>
              </a:rPr>
              <a:t>good news </a:t>
            </a:r>
            <a:r>
              <a:rPr lang="en-US" sz="6400" b="1" spc="-150" dirty="0"/>
              <a:t>to the people.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79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DDC81-D413-79EE-18E1-E83200869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A313-E8FD-4110-AD89-BA1FDA771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19 But when </a:t>
            </a:r>
            <a:r>
              <a:rPr lang="en-US" sz="6400" b="1" spc="-150" dirty="0">
                <a:solidFill>
                  <a:srgbClr val="FF0000"/>
                </a:solidFill>
              </a:rPr>
              <a:t>John rebuked Herod</a:t>
            </a:r>
            <a:r>
              <a:rPr lang="en-US" sz="6400" b="1" spc="-150" dirty="0"/>
              <a:t> the tetrarch </a:t>
            </a:r>
            <a:r>
              <a:rPr lang="en-US" sz="6400" b="1" spc="-150" dirty="0">
                <a:solidFill>
                  <a:srgbClr val="FF0000"/>
                </a:solidFill>
              </a:rPr>
              <a:t>because of Herodias</a:t>
            </a:r>
            <a:r>
              <a:rPr lang="en-US" sz="6400" b="1" spc="-150" dirty="0"/>
              <a:t>, his </a:t>
            </a:r>
            <a:r>
              <a:rPr lang="en-US" sz="6400" b="1" spc="-150" dirty="0">
                <a:solidFill>
                  <a:srgbClr val="FF0000"/>
                </a:solidFill>
              </a:rPr>
              <a:t>brother’s wife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6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E315C-DDA8-C64F-1D8C-77D99A71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AC56-E6B4-0E0B-A333-7311E512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because of </a:t>
            </a:r>
            <a:r>
              <a:rPr lang="en-US" sz="6400" b="1" spc="-150" dirty="0">
                <a:solidFill>
                  <a:srgbClr val="FF0000"/>
                </a:solidFill>
              </a:rPr>
              <a:t>all the evil deeds</a:t>
            </a:r>
            <a:r>
              <a:rPr lang="en-US" sz="6400" b="1" spc="-150" dirty="0"/>
              <a:t> that he had done, 20 </a:t>
            </a:r>
            <a:r>
              <a:rPr lang="en-US" sz="6400" b="1" spc="-150" dirty="0">
                <a:solidFill>
                  <a:srgbClr val="FF0000"/>
                </a:solidFill>
              </a:rPr>
              <a:t>Herod</a:t>
            </a:r>
            <a:r>
              <a:rPr lang="en-US" sz="6400" b="1" spc="-150" dirty="0"/>
              <a:t> added this to them all: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17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3645A-13FB-B6E3-E3E7-95146DA8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0729-CA3A-0139-CACD-D081FF5E1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2082"/>
            <a:ext cx="11327907" cy="197383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locked up John in prison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75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291F7-8B7F-3736-BF3D-45A9B616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4C7F-0446-ED0B-43C3-1EE662981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08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000626"/>
            <a:ext cx="10864820" cy="485674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In what ways has </a:t>
            </a:r>
            <a:b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the Gospel 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contradicted with your</a:t>
            </a: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 thinking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3429000"/>
            <a:ext cx="10864820" cy="935412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The Ministry of John the Baptist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526362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2:41-52)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3452"/>
            <a:ext cx="11327907" cy="397109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In the fifteenth year of the reign of </a:t>
            </a:r>
            <a:r>
              <a:rPr lang="en-US" sz="6400" b="1" spc="-150" dirty="0">
                <a:solidFill>
                  <a:srgbClr val="FF0000"/>
                </a:solidFill>
              </a:rPr>
              <a:t>Tiberius Caesar</a:t>
            </a:r>
            <a:r>
              <a:rPr lang="en-US" sz="6400" b="1" spc="-150" dirty="0"/>
              <a:t>, when </a:t>
            </a:r>
            <a:r>
              <a:rPr lang="en-US" sz="6400" b="1" spc="-150" dirty="0">
                <a:solidFill>
                  <a:srgbClr val="FF0000"/>
                </a:solidFill>
              </a:rPr>
              <a:t>Pontius Pilate </a:t>
            </a:r>
            <a:r>
              <a:rPr lang="en-US" sz="6400" b="1" spc="-150" dirty="0"/>
              <a:t>was </a:t>
            </a:r>
            <a:r>
              <a:rPr lang="en-US" sz="6400" b="1" spc="-150" dirty="0">
                <a:solidFill>
                  <a:srgbClr val="FF0000"/>
                </a:solidFill>
              </a:rPr>
              <a:t>governor </a:t>
            </a:r>
            <a:r>
              <a:rPr lang="en-US" sz="6400" b="1" spc="-150" dirty="0"/>
              <a:t>of </a:t>
            </a:r>
            <a:r>
              <a:rPr lang="en-US" sz="6400" b="1" spc="-150" dirty="0">
                <a:solidFill>
                  <a:srgbClr val="FF0000"/>
                </a:solidFill>
              </a:rPr>
              <a:t>Judea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09685"/>
            <a:ext cx="11327907" cy="303863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Herod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tetrarch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Galilee</a:t>
            </a:r>
            <a:r>
              <a:rPr lang="en-US" sz="6400" b="1" spc="-150" dirty="0"/>
              <a:t>, and his brother </a:t>
            </a:r>
            <a:r>
              <a:rPr lang="en-US" sz="6400" b="1" spc="-150" dirty="0">
                <a:solidFill>
                  <a:srgbClr val="FF0000"/>
                </a:solidFill>
              </a:rPr>
              <a:t>Philip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tetrarch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0379"/>
            <a:ext cx="11327907" cy="293724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of the region of </a:t>
            </a:r>
            <a:r>
              <a:rPr lang="en-US" sz="6400" b="1" spc="-150" dirty="0">
                <a:solidFill>
                  <a:srgbClr val="FF0000"/>
                </a:solidFill>
              </a:rPr>
              <a:t>Iturea and Trachonitis</a:t>
            </a:r>
            <a:r>
              <a:rPr lang="en-US" sz="6400" b="1" spc="-150" dirty="0"/>
              <a:t>, and </a:t>
            </a:r>
            <a:r>
              <a:rPr lang="en-US" sz="6400" b="1" spc="-150" dirty="0">
                <a:solidFill>
                  <a:srgbClr val="FF0000"/>
                </a:solidFill>
              </a:rPr>
              <a:t>Lysanias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tetrarch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Abilene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11233</TotalTime>
  <Words>656</Words>
  <Application>Microsoft Office PowerPoint</Application>
  <PresentationFormat>Widescreen</PresentationFormat>
  <Paragraphs>48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A Man in the Desert</vt:lpstr>
      <vt:lpstr>The Gospel of Luke</vt:lpstr>
      <vt:lpstr>Understanding the prophetic message of  repentance, and why that really is Good News for everyone.</vt:lpstr>
      <vt:lpstr>PowerPoint Presentation</vt:lpstr>
      <vt:lpstr>The Ministry of John the Baptist</vt:lpstr>
      <vt:lpstr>In the fifteenth year of the reign of Tiberius Caesar, when Pontius Pilate was governor of Judea, </vt:lpstr>
      <vt:lpstr>and Herod was tetrarch of Galilee, and his brother Philip was tetrarch</vt:lpstr>
      <vt:lpstr>of the region of Iturea and Trachonitis, and Lysanias was tetrarch of Abilene,</vt:lpstr>
      <vt:lpstr>2 during the high priesthood of Annas and Caiaphas, </vt:lpstr>
      <vt:lpstr>the word of God came to John the son of Zechariah in the wilderness. </vt:lpstr>
      <vt:lpstr>3 He went into all the region around the Jordan River, </vt:lpstr>
      <vt:lpstr>preaching a baptism of repentance for the forgiveness of sins.</vt:lpstr>
      <vt:lpstr>PowerPoint Presentation</vt:lpstr>
      <vt:lpstr>4 As it is written in the book of the words of the prophet Isaiah,</vt:lpstr>
      <vt:lpstr>“The voice of one shouting in the wilderness: ‘Prepare the way  for the Lord, make His paths straight.</vt:lpstr>
      <vt:lpstr>5 Every valley  will be filled, and every mountain  and hill  will be brought low,</vt:lpstr>
      <vt:lpstr>and the crooked will be made straight, and the rough ways will be made smooth,</vt:lpstr>
      <vt:lpstr>6 and all humanity will see the salvation of God.’”</vt:lpstr>
      <vt:lpstr>PowerPoint Presentation</vt:lpstr>
      <vt:lpstr>7 So John said to the crowds that came out to be baptized by him, </vt:lpstr>
      <vt:lpstr>“ You offspring of vipers! Who warned you to flee from the coming wrath?</vt:lpstr>
      <vt:lpstr>8 Therefore produce fruit that proves your repentance, </vt:lpstr>
      <vt:lpstr>and don’t begin to say to yourselves, ‘We have Abraham as our father.’</vt:lpstr>
      <vt:lpstr>For I tell you that God can raise up children for Abraham from these stones!</vt:lpstr>
      <vt:lpstr>9 Even now the axe is laid at the root of the trees, </vt:lpstr>
      <vt:lpstr>and every tree that does not produce good fruit will be cut down and thrown into the fire.”</vt:lpstr>
      <vt:lpstr>PowerPoint Presentation</vt:lpstr>
      <vt:lpstr>10 So the crowds were asking him, “What then should we do?” </vt:lpstr>
      <vt:lpstr>11 John answered them, “The person who has two tunics must share with the person who has none, </vt:lpstr>
      <vt:lpstr>and the person who has food must do likewise.”</vt:lpstr>
      <vt:lpstr>12 Tax collectors also came to be baptized, and they said to him, “Teacher, what should we do?” </vt:lpstr>
      <vt:lpstr>13 He told them, “Collect no more than you are required to.” </vt:lpstr>
      <vt:lpstr>14 Then some soldiers also asked him, “And as for us—what should we do?”</vt:lpstr>
      <vt:lpstr>He told them, “Take money from no one by violence or by false accusation, and be content with your pay.”</vt:lpstr>
      <vt:lpstr>PowerPoint Presentation</vt:lpstr>
      <vt:lpstr>15 While the people were filled with anticipation and they all wondered whether perhaps John could be the Christ,</vt:lpstr>
      <vt:lpstr>16 John answered them all, “I baptize you with water, but one more powerful than I am is coming—</vt:lpstr>
      <vt:lpstr>I am not worthy to untie the strap of his sandals. He will baptize you with the Holy Spirit and fire.</vt:lpstr>
      <vt:lpstr>17 His winnowing fork is in His hand to clean out His threshing floor and to gather the wheat into His storehouse, </vt:lpstr>
      <vt:lpstr>but the chaff he will burn up with inextinguishable fire.”</vt:lpstr>
      <vt:lpstr>PowerPoint Presentation</vt:lpstr>
      <vt:lpstr>18 And in this way, with many other exhortations, John proclaimed good news to the people. </vt:lpstr>
      <vt:lpstr>19 But when John rebuked Herod the tetrarch because of Herodias, his brother’s wife, </vt:lpstr>
      <vt:lpstr>and because of all the evil deeds that he had done, 20 Herod added this to them all:</vt:lpstr>
      <vt:lpstr>He locked up John in prison.</vt:lpstr>
      <vt:lpstr>PowerPoint Presentation</vt:lpstr>
      <vt:lpstr>In what ways has  the Gospel  contradicted with your thinking?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Jaime Montoya</cp:lastModifiedBy>
  <cp:revision>70</cp:revision>
  <dcterms:created xsi:type="dcterms:W3CDTF">2025-01-02T17:04:09Z</dcterms:created>
  <dcterms:modified xsi:type="dcterms:W3CDTF">2025-04-02T00:09:09Z</dcterms:modified>
</cp:coreProperties>
</file>