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259" r:id="rId7"/>
    <p:sldId id="269" r:id="rId8"/>
    <p:sldId id="273" r:id="rId9"/>
    <p:sldId id="260" r:id="rId10"/>
    <p:sldId id="257" r:id="rId11"/>
    <p:sldId id="266" r:id="rId12"/>
    <p:sldId id="333" r:id="rId13"/>
    <p:sldId id="334" r:id="rId14"/>
    <p:sldId id="335" r:id="rId15"/>
    <p:sldId id="336" r:id="rId16"/>
    <p:sldId id="349" r:id="rId17"/>
    <p:sldId id="337" r:id="rId18"/>
    <p:sldId id="338" r:id="rId19"/>
    <p:sldId id="339" r:id="rId20"/>
    <p:sldId id="350" r:id="rId21"/>
    <p:sldId id="351" r:id="rId22"/>
    <p:sldId id="352" r:id="rId23"/>
    <p:sldId id="362" r:id="rId24"/>
    <p:sldId id="302" r:id="rId25"/>
    <p:sldId id="267" r:id="rId26"/>
    <p:sldId id="303" r:id="rId27"/>
    <p:sldId id="341" r:id="rId28"/>
    <p:sldId id="268" r:id="rId29"/>
    <p:sldId id="353" r:id="rId30"/>
    <p:sldId id="304" r:id="rId31"/>
    <p:sldId id="305" r:id="rId32"/>
    <p:sldId id="340" r:id="rId33"/>
    <p:sldId id="306" r:id="rId34"/>
    <p:sldId id="348" r:id="rId35"/>
    <p:sldId id="354" r:id="rId36"/>
    <p:sldId id="342" r:id="rId37"/>
    <p:sldId id="307" r:id="rId38"/>
    <p:sldId id="308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43" r:id="rId47"/>
    <p:sldId id="264" r:id="rId48"/>
    <p:sldId id="271" r:id="rId49"/>
    <p:sldId id="27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28/2/2025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28/2/2025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28/2/2025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28/2/2025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28/2/2025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E757B-47C0-5C08-8947-AB75AC823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9DEA-F42E-4BDB-B265-533908C2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2613"/>
            <a:ext cx="11327907" cy="29727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rgbClr val="FF0000"/>
                </a:solidFill>
              </a:rPr>
              <a:t>Joseph </a:t>
            </a:r>
            <a:r>
              <a:rPr lang="en-US" sz="6400" b="1" spc="-150" dirty="0">
                <a:solidFill>
                  <a:schemeClr val="tx1"/>
                </a:solidFill>
              </a:rPr>
              <a:t>and</a:t>
            </a:r>
            <a:r>
              <a:rPr lang="en-US" sz="6400" b="1" spc="-150" dirty="0">
                <a:solidFill>
                  <a:srgbClr val="FF0000"/>
                </a:solidFill>
              </a:rPr>
              <a:t> Mary </a:t>
            </a:r>
            <a:r>
              <a:rPr lang="en-US" sz="6400" b="1" spc="-150" dirty="0"/>
              <a:t>brought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 up to </a:t>
            </a:r>
            <a:r>
              <a:rPr lang="en-US" sz="6400" b="1" spc="-150" dirty="0">
                <a:solidFill>
                  <a:srgbClr val="FF0000"/>
                </a:solidFill>
              </a:rPr>
              <a:t>Jerusalem</a:t>
            </a:r>
            <a:r>
              <a:rPr lang="en-US" sz="6400" b="1" spc="-150" dirty="0"/>
              <a:t> to </a:t>
            </a:r>
            <a:r>
              <a:rPr lang="en-US" sz="6400" b="1" spc="-150" dirty="0">
                <a:solidFill>
                  <a:srgbClr val="FF0000"/>
                </a:solidFill>
              </a:rPr>
              <a:t>present Him </a:t>
            </a:r>
            <a:r>
              <a:rPr lang="en-US" sz="6400" b="1" spc="-150" dirty="0"/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Lord</a:t>
            </a:r>
            <a:r>
              <a:rPr lang="en-US" sz="6400" b="1" spc="-150" dirty="0"/>
              <a:t>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8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A30FF-5429-4268-466D-869EFF909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295E-9191-263C-0779-E8B5C309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0564"/>
            <a:ext cx="11327907" cy="395687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23 ( just as </a:t>
            </a:r>
            <a:r>
              <a:rPr lang="en-US" sz="6400" b="1" spc="-150" dirty="0">
                <a:solidFill>
                  <a:srgbClr val="FF0000"/>
                </a:solidFill>
              </a:rPr>
              <a:t>it is written </a:t>
            </a:r>
            <a:r>
              <a:rPr lang="en-US" sz="6400" b="1" spc="-150" dirty="0"/>
              <a:t>in the </a:t>
            </a:r>
            <a:r>
              <a:rPr lang="en-US" sz="6400" b="1" spc="-150" dirty="0">
                <a:solidFill>
                  <a:srgbClr val="FF0000"/>
                </a:solidFill>
              </a:rPr>
              <a:t>law of the Lord</a:t>
            </a:r>
            <a:r>
              <a:rPr lang="en-US" sz="6400" b="1" spc="-150" dirty="0"/>
              <a:t>, </a:t>
            </a:r>
            <a:r>
              <a:rPr lang="en-US" sz="6400" b="1" i="1" spc="-150" dirty="0"/>
              <a:t>“Every </a:t>
            </a:r>
            <a:r>
              <a:rPr lang="en-US" sz="6400" b="1" i="1" spc="-150" dirty="0">
                <a:solidFill>
                  <a:srgbClr val="FF0000"/>
                </a:solidFill>
              </a:rPr>
              <a:t>firstborn male </a:t>
            </a:r>
            <a:r>
              <a:rPr lang="en-US" sz="6400" b="1" i="1" spc="-150" dirty="0"/>
              <a:t>will be </a:t>
            </a:r>
            <a:r>
              <a:rPr lang="en-US" sz="6400" b="1" i="1" spc="-150" dirty="0">
                <a:solidFill>
                  <a:srgbClr val="FF0000"/>
                </a:solidFill>
              </a:rPr>
              <a:t>set apart </a:t>
            </a:r>
            <a:r>
              <a:rPr lang="en-US" sz="6400" b="1" i="1" spc="-150" dirty="0"/>
              <a:t>to the </a:t>
            </a:r>
            <a:r>
              <a:rPr lang="en-US" sz="6400" b="1" i="1" spc="-150" dirty="0">
                <a:solidFill>
                  <a:srgbClr val="FF0000"/>
                </a:solidFill>
              </a:rPr>
              <a:t>Lord</a:t>
            </a:r>
            <a:r>
              <a:rPr lang="en-US" sz="6400" b="1" i="1" spc="-150" dirty="0"/>
              <a:t>” </a:t>
            </a:r>
            <a:r>
              <a:rPr lang="en-US" sz="6400" b="1" spc="-150" dirty="0"/>
              <a:t>),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4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8DBD4-54ED-DFBB-CB54-EA790A49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D18A-9A62-C782-E604-6156E7F8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75940"/>
            <a:ext cx="11327907" cy="490612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24 and to </a:t>
            </a:r>
            <a:r>
              <a:rPr lang="en-US" sz="6400" b="1" spc="-150" dirty="0">
                <a:solidFill>
                  <a:srgbClr val="FF0000"/>
                </a:solidFill>
              </a:rPr>
              <a:t>offer</a:t>
            </a:r>
            <a:r>
              <a:rPr lang="en-US" sz="6400" b="1" spc="-150" dirty="0"/>
              <a:t> a </a:t>
            </a:r>
            <a:r>
              <a:rPr lang="en-US" sz="6400" b="1" spc="-150" dirty="0">
                <a:solidFill>
                  <a:srgbClr val="FF0000"/>
                </a:solidFill>
              </a:rPr>
              <a:t>sacrifice</a:t>
            </a:r>
            <a:r>
              <a:rPr lang="en-US" sz="6400" b="1" spc="-150" dirty="0"/>
              <a:t> according to what is specified in the </a:t>
            </a:r>
            <a:r>
              <a:rPr lang="en-US" sz="6400" b="1" spc="-150" dirty="0">
                <a:solidFill>
                  <a:srgbClr val="FF0000"/>
                </a:solidFill>
              </a:rPr>
              <a:t>law</a:t>
            </a:r>
            <a:r>
              <a:rPr lang="en-US" sz="6400" b="1" spc="-150" dirty="0"/>
              <a:t> of the </a:t>
            </a:r>
            <a:r>
              <a:rPr lang="en-US" sz="6400" b="1" spc="-150" dirty="0">
                <a:solidFill>
                  <a:srgbClr val="FF0000"/>
                </a:solidFill>
              </a:rPr>
              <a:t>Lord</a:t>
            </a:r>
            <a:r>
              <a:rPr lang="en-US" sz="6400" b="1" spc="-150" dirty="0"/>
              <a:t>, </a:t>
            </a:r>
            <a:r>
              <a:rPr lang="en-US" sz="6400" b="1" i="1" spc="-150" dirty="0"/>
              <a:t>a pair of </a:t>
            </a:r>
            <a:r>
              <a:rPr lang="en-US" sz="6400" b="1" i="1" spc="-150" dirty="0">
                <a:solidFill>
                  <a:srgbClr val="FF0000"/>
                </a:solidFill>
              </a:rPr>
              <a:t>doves </a:t>
            </a:r>
            <a:r>
              <a:rPr lang="en-US" sz="6400" b="1" i="1" spc="-150" dirty="0"/>
              <a:t>or two young </a:t>
            </a:r>
            <a:r>
              <a:rPr lang="en-US" sz="6400" b="1" i="1" spc="-150" dirty="0">
                <a:solidFill>
                  <a:srgbClr val="FF0000"/>
                </a:solidFill>
              </a:rPr>
              <a:t>pigeons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FACA5-F6E0-3F61-FF86-57602376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C99E-DDCA-D2E9-39B5-F83228CBD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58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26652-B451-00AB-7FF6-6D642A11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49DA-4251-98E0-93AB-1E1F820A5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5163"/>
            <a:ext cx="11327907" cy="394767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25 Now there was a man in </a:t>
            </a:r>
            <a:r>
              <a:rPr lang="en-US" sz="6400" b="1" spc="-150" dirty="0">
                <a:solidFill>
                  <a:srgbClr val="FF0000"/>
                </a:solidFill>
              </a:rPr>
              <a:t>Jerusalem</a:t>
            </a:r>
            <a:r>
              <a:rPr lang="en-US" sz="6400" b="1" spc="-150" dirty="0"/>
              <a:t> named </a:t>
            </a:r>
            <a:r>
              <a:rPr lang="en-US" sz="6400" b="1" spc="-150" dirty="0">
                <a:solidFill>
                  <a:srgbClr val="FF0000"/>
                </a:solidFill>
              </a:rPr>
              <a:t>Simeon </a:t>
            </a:r>
            <a:r>
              <a:rPr lang="en-US" sz="6400" b="1" spc="-150" dirty="0"/>
              <a:t>who was </a:t>
            </a:r>
            <a:r>
              <a:rPr lang="en-US" sz="6400" b="1" spc="-150" dirty="0">
                <a:solidFill>
                  <a:srgbClr val="FF0000"/>
                </a:solidFill>
              </a:rPr>
              <a:t>righteous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devout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8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5904A-B225-1E0E-116E-74C6EA29D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92B3-3596-3287-6191-571BA2599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0643"/>
            <a:ext cx="11327907" cy="395671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[and he was] </a:t>
            </a:r>
            <a:r>
              <a:rPr lang="en-US" sz="6400" b="1" spc="-150" dirty="0">
                <a:solidFill>
                  <a:srgbClr val="FF0000"/>
                </a:solidFill>
              </a:rPr>
              <a:t>looking</a:t>
            </a:r>
            <a:r>
              <a:rPr lang="en-US" sz="6400" b="1" spc="-150" dirty="0"/>
              <a:t> for the </a:t>
            </a:r>
            <a:r>
              <a:rPr lang="en-US" sz="6400" b="1" spc="-150" dirty="0">
                <a:solidFill>
                  <a:srgbClr val="FF0000"/>
                </a:solidFill>
              </a:rPr>
              <a:t>restoration</a:t>
            </a:r>
            <a:r>
              <a:rPr lang="en-US" sz="6400" b="1" spc="-150" dirty="0"/>
              <a:t> of </a:t>
            </a:r>
            <a:r>
              <a:rPr lang="en-US" sz="6400" b="1" spc="-150" dirty="0">
                <a:solidFill>
                  <a:srgbClr val="FF0000"/>
                </a:solidFill>
              </a:rPr>
              <a:t>Israel</a:t>
            </a:r>
            <a:r>
              <a:rPr lang="en-US" sz="6400" b="1" spc="-150" dirty="0"/>
              <a:t>, and the </a:t>
            </a:r>
            <a:r>
              <a:rPr lang="en-US" sz="6400" b="1" spc="-150" dirty="0">
                <a:solidFill>
                  <a:srgbClr val="FF0000"/>
                </a:solidFill>
              </a:rPr>
              <a:t>Holy Spirit </a:t>
            </a:r>
            <a:r>
              <a:rPr lang="en-US" sz="6400" b="1" spc="-150" dirty="0"/>
              <a:t>was </a:t>
            </a:r>
            <a:r>
              <a:rPr lang="en-US" sz="6400" b="1" spc="-150" dirty="0">
                <a:solidFill>
                  <a:srgbClr val="FF0000"/>
                </a:solidFill>
              </a:rPr>
              <a:t>upon him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0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897BF-F77B-6720-1016-F622FB6AA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5C06-2818-D716-A384-71EF3DA71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45466"/>
            <a:ext cx="11327907" cy="396706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26 It had been </a:t>
            </a:r>
            <a:r>
              <a:rPr lang="en-US" sz="6400" b="1" spc="-150" dirty="0">
                <a:solidFill>
                  <a:srgbClr val="FF0000"/>
                </a:solidFill>
              </a:rPr>
              <a:t>revealed</a:t>
            </a:r>
            <a:r>
              <a:rPr lang="en-US" sz="6400" b="1" spc="-150" dirty="0"/>
              <a:t> to him </a:t>
            </a:r>
            <a:r>
              <a:rPr lang="en-US" sz="6400" b="1" spc="-150" dirty="0">
                <a:solidFill>
                  <a:srgbClr val="FF0000"/>
                </a:solidFill>
              </a:rPr>
              <a:t>by the Holy Spirit </a:t>
            </a:r>
            <a:r>
              <a:rPr lang="en-US" sz="6400" b="1" spc="-150" dirty="0"/>
              <a:t>that </a:t>
            </a:r>
            <a:r>
              <a:rPr lang="en-US" sz="6400" b="1" spc="-150" dirty="0">
                <a:solidFill>
                  <a:srgbClr val="FF0000"/>
                </a:solidFill>
              </a:rPr>
              <a:t>he would not die </a:t>
            </a:r>
            <a:r>
              <a:rPr lang="en-US" sz="6400" b="1" spc="-150" dirty="0"/>
              <a:t>before he had seen </a:t>
            </a:r>
            <a:r>
              <a:rPr lang="en-US" sz="6400" b="1" spc="-150" dirty="0">
                <a:solidFill>
                  <a:srgbClr val="FF0000"/>
                </a:solidFill>
              </a:rPr>
              <a:t>the Lord’s Christ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6361D-8A55-781C-F22B-92817378C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ECDD-1CEF-D85F-508D-376C79AEC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7922"/>
            <a:ext cx="11327907" cy="298215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27 So </a:t>
            </a:r>
            <a:r>
              <a:rPr lang="en-US" sz="6400" b="1" spc="-150" dirty="0">
                <a:solidFill>
                  <a:srgbClr val="FF0000"/>
                </a:solidFill>
              </a:rPr>
              <a:t>Simeon</a:t>
            </a:r>
            <a:r>
              <a:rPr lang="en-US" sz="6400" b="1" spc="-150" dirty="0"/>
              <a:t>, directed </a:t>
            </a:r>
            <a:r>
              <a:rPr lang="en-US" sz="6400" b="1" spc="-150" dirty="0">
                <a:solidFill>
                  <a:srgbClr val="FF0000"/>
                </a:solidFill>
              </a:rPr>
              <a:t>by the Spirit</a:t>
            </a:r>
            <a:r>
              <a:rPr lang="en-US" sz="6400" b="1" spc="-150" dirty="0"/>
              <a:t>, came into the </a:t>
            </a:r>
            <a:r>
              <a:rPr lang="en-US" sz="6400" b="1" spc="-150" dirty="0">
                <a:solidFill>
                  <a:srgbClr val="FF0000"/>
                </a:solidFill>
              </a:rPr>
              <a:t>temple courts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4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E0E36-03FB-5A27-4C1A-25ED0B059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3371E-BACD-4A79-80CC-8308D5B95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34389"/>
            <a:ext cx="11327907" cy="198922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when the </a:t>
            </a:r>
            <a:r>
              <a:rPr lang="en-US" sz="6400" b="1" spc="-150" dirty="0">
                <a:solidFill>
                  <a:srgbClr val="FF0000"/>
                </a:solidFill>
              </a:rPr>
              <a:t>parents</a:t>
            </a:r>
            <a:r>
              <a:rPr lang="en-US" sz="6400" b="1" spc="-150" dirty="0"/>
              <a:t> </a:t>
            </a:r>
            <a:r>
              <a:rPr lang="en-US" sz="6400" b="1" spc="-150" dirty="0">
                <a:solidFill>
                  <a:srgbClr val="FF0000"/>
                </a:solidFill>
              </a:rPr>
              <a:t>brought in </a:t>
            </a:r>
            <a:r>
              <a:rPr lang="en-US" sz="6400" b="1" spc="-150" dirty="0"/>
              <a:t>the child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8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ACC13-3872-581B-1A3B-070E03BF7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68E3-7111-26F6-D968-939F73D22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29063"/>
            <a:ext cx="11327907" cy="299987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to do for </a:t>
            </a:r>
            <a:r>
              <a:rPr lang="en-US" sz="6400" b="1" spc="-150" dirty="0">
                <a:solidFill>
                  <a:srgbClr val="FF0000"/>
                </a:solidFill>
              </a:rPr>
              <a:t>Him</a:t>
            </a:r>
            <a:r>
              <a:rPr lang="en-US" sz="6400" b="1" spc="-150" dirty="0"/>
              <a:t> what was </a:t>
            </a:r>
            <a:r>
              <a:rPr lang="en-US" sz="6400" b="1" spc="-150" dirty="0">
                <a:solidFill>
                  <a:srgbClr val="FF0000"/>
                </a:solidFill>
              </a:rPr>
              <a:t>customary according </a:t>
            </a:r>
            <a:r>
              <a:rPr lang="en-US" sz="6400" b="1" spc="-150" dirty="0"/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law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8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0" y="2597820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A Long-Awaited Savior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2:21-40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Jesus’ Temple Dedication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F607C-C3A2-EA08-274E-6E599F6E5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47C6-F420-B001-59B1-0A57983E3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29063"/>
            <a:ext cx="11327907" cy="299987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28 </a:t>
            </a:r>
            <a:r>
              <a:rPr lang="en-US" sz="6400" b="1" spc="-150" dirty="0">
                <a:solidFill>
                  <a:srgbClr val="FF0000"/>
                </a:solidFill>
              </a:rPr>
              <a:t>Simeon</a:t>
            </a:r>
            <a:r>
              <a:rPr lang="en-US" sz="6400" b="1" spc="-150" dirty="0"/>
              <a:t> took </a:t>
            </a:r>
            <a:r>
              <a:rPr lang="en-US" sz="6400" b="1" spc="-150" dirty="0">
                <a:solidFill>
                  <a:srgbClr val="FF0000"/>
                </a:solidFill>
              </a:rPr>
              <a:t>Him</a:t>
            </a:r>
            <a:r>
              <a:rPr lang="en-US" sz="6400" b="1" spc="-150" dirty="0"/>
              <a:t> in his arms and </a:t>
            </a:r>
            <a:r>
              <a:rPr lang="en-US" sz="6400" b="1" spc="-150" dirty="0">
                <a:solidFill>
                  <a:srgbClr val="FF0000"/>
                </a:solidFill>
              </a:rPr>
              <a:t>blessed God</a:t>
            </a:r>
            <a:r>
              <a:rPr lang="en-US" sz="6400" b="1" spc="-150" dirty="0"/>
              <a:t>, saying,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8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1DA8-1AE4-362E-4F22-171DD6CE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86EB-6656-DA22-8FE4-873051DA7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7319-6548-F516-2DFA-A490F43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01A-0227-4E5A-0F80-3BB2373E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5372"/>
            <a:ext cx="11327907" cy="3907255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29 	“Now, </a:t>
            </a:r>
            <a:r>
              <a:rPr lang="en-US" sz="6400" b="1" i="1" spc="-150" dirty="0">
                <a:solidFill>
                  <a:srgbClr val="FF0000"/>
                </a:solidFill>
              </a:rPr>
              <a:t>Sovereign Lord</a:t>
            </a:r>
            <a:r>
              <a:rPr lang="en-US" sz="6400" b="1" i="1" spc="-150" dirty="0"/>
              <a:t>, </a:t>
            </a:r>
            <a:r>
              <a:rPr lang="en-US" sz="6400" b="1" i="1" spc="-150" dirty="0">
                <a:solidFill>
                  <a:srgbClr val="FF0000"/>
                </a:solidFill>
              </a:rPr>
              <a:t>You are letting Your bond-servant</a:t>
            </a:r>
            <a:r>
              <a:rPr lang="en-US" sz="6400" b="1" i="1" spc="-150" dirty="0"/>
              <a:t> </a:t>
            </a:r>
            <a:r>
              <a:rPr lang="en-US" sz="6400" b="1" i="1" spc="-150" dirty="0">
                <a:solidFill>
                  <a:srgbClr val="FF0000"/>
                </a:solidFill>
              </a:rPr>
              <a:t>depart in peace</a:t>
            </a:r>
            <a:r>
              <a:rPr lang="en-US" sz="6400" b="1" i="1" spc="-150" dirty="0"/>
              <a:t>,</a:t>
            </a:r>
            <a:br>
              <a:rPr lang="en-US" sz="6400" b="1" i="1" spc="-150" dirty="0"/>
            </a:br>
            <a:r>
              <a:rPr lang="en-US" sz="6400" b="1" i="1" spc="-150" dirty="0"/>
              <a:t>According to </a:t>
            </a:r>
            <a:r>
              <a:rPr lang="en-US" sz="6400" b="1" i="1" spc="-150" dirty="0">
                <a:solidFill>
                  <a:srgbClr val="FF0000"/>
                </a:solidFill>
              </a:rPr>
              <a:t>Your word</a:t>
            </a:r>
            <a:r>
              <a:rPr lang="en-US" sz="6400" b="1" i="1" spc="-15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00973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678C9-CB01-3DED-C5A5-7BA03455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D14CD-9791-5F08-AEA7-122D1B8C6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15368"/>
            <a:ext cx="11327907" cy="2027263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30 	For my </a:t>
            </a:r>
            <a:r>
              <a:rPr lang="en-US" sz="6400" b="1" i="1" spc="-150" dirty="0">
                <a:solidFill>
                  <a:srgbClr val="FF0000"/>
                </a:solidFill>
              </a:rPr>
              <a:t>eyes</a:t>
            </a:r>
            <a:r>
              <a:rPr lang="en-US" sz="6400" b="1" i="1" spc="-150" dirty="0"/>
              <a:t> have </a:t>
            </a:r>
            <a:r>
              <a:rPr lang="en-US" sz="6400" b="1" i="1" spc="-150" dirty="0">
                <a:solidFill>
                  <a:srgbClr val="FF0000"/>
                </a:solidFill>
              </a:rPr>
              <a:t>seen</a:t>
            </a:r>
            <a:r>
              <a:rPr lang="en-US" sz="6400" b="1" i="1" spc="-150" dirty="0"/>
              <a:t> </a:t>
            </a:r>
            <a:r>
              <a:rPr lang="en-US" sz="6400" b="1" i="1" spc="-150" dirty="0">
                <a:solidFill>
                  <a:srgbClr val="FF0000"/>
                </a:solidFill>
              </a:rPr>
              <a:t>Your salvation</a:t>
            </a:r>
            <a:r>
              <a:rPr lang="en-US" sz="6400" b="1" i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46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C0214-180D-D5EF-4970-FFFA25692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EBC7E-FF3A-8512-5A3B-874B9DD9A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1610"/>
            <a:ext cx="11327907" cy="2974780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31 	Which You have prepared </a:t>
            </a:r>
            <a:r>
              <a:rPr lang="en-US" sz="6400" b="1" i="1" spc="-150" dirty="0">
                <a:solidFill>
                  <a:srgbClr val="FF0000"/>
                </a:solidFill>
              </a:rPr>
              <a:t>in the presence of all peoples</a:t>
            </a:r>
            <a:r>
              <a:rPr lang="en-US" sz="6400" b="1" i="1" spc="-150" dirty="0"/>
              <a:t>:</a:t>
            </a:r>
            <a:endParaRPr lang="en-US" sz="6400" b="1" spc="-150" dirty="0"/>
          </a:p>
        </p:txBody>
      </p:sp>
    </p:spTree>
    <p:extLst>
      <p:ext uri="{BB962C8B-B14F-4D97-AF65-F5344CB8AC3E}">
        <p14:creationId xmlns:p14="http://schemas.microsoft.com/office/powerpoint/2010/main" val="1730352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C36B-39E2-D9C2-F747-3A795557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22C-8A8B-D4AD-3A8A-C8DBB3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3329"/>
            <a:ext cx="11327907" cy="3951342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32 	</a:t>
            </a:r>
            <a:r>
              <a:rPr lang="en-US" sz="6400" b="1" i="1" spc="-150" dirty="0">
                <a:solidFill>
                  <a:srgbClr val="FF0000"/>
                </a:solidFill>
              </a:rPr>
              <a:t>A light </a:t>
            </a:r>
            <a:r>
              <a:rPr lang="en-US" sz="6400" b="1" i="1" spc="-150" dirty="0"/>
              <a:t>for </a:t>
            </a:r>
            <a:r>
              <a:rPr lang="en-US" sz="6400" b="1" i="1" spc="-150" dirty="0">
                <a:solidFill>
                  <a:srgbClr val="FF0000"/>
                </a:solidFill>
              </a:rPr>
              <a:t>revelation</a:t>
            </a:r>
            <a:r>
              <a:rPr lang="en-US" sz="6400" b="1" i="1" spc="-150" dirty="0"/>
              <a:t> for </a:t>
            </a:r>
            <a:r>
              <a:rPr lang="en-US" sz="6400" b="1" i="1" spc="-150" dirty="0">
                <a:solidFill>
                  <a:srgbClr val="FF0000"/>
                </a:solidFill>
              </a:rPr>
              <a:t>the Gentiles</a:t>
            </a:r>
            <a:r>
              <a:rPr lang="en-US" sz="6400" b="1" i="1" spc="-150" dirty="0"/>
              <a:t>, </a:t>
            </a:r>
            <a:br>
              <a:rPr lang="en-US" sz="6400" b="1" i="1" spc="-150" dirty="0"/>
            </a:br>
            <a:r>
              <a:rPr lang="en-US" sz="6400" b="1" i="1" spc="-150" dirty="0"/>
              <a:t>And the </a:t>
            </a:r>
            <a:r>
              <a:rPr lang="en-US" sz="6400" b="1" i="1" spc="-150" dirty="0">
                <a:solidFill>
                  <a:srgbClr val="FF0000"/>
                </a:solidFill>
              </a:rPr>
              <a:t>glory</a:t>
            </a:r>
            <a:r>
              <a:rPr lang="en-US" sz="6400" b="1" i="1" spc="-150" dirty="0"/>
              <a:t> of </a:t>
            </a:r>
            <a:r>
              <a:rPr lang="en-US" sz="6400" b="1" i="1" spc="-150" dirty="0">
                <a:solidFill>
                  <a:srgbClr val="FF0000"/>
                </a:solidFill>
              </a:rPr>
              <a:t>Your</a:t>
            </a:r>
            <a:r>
              <a:rPr lang="en-US" sz="6400" b="1" i="1" spc="-150" dirty="0"/>
              <a:t> </a:t>
            </a:r>
            <a:r>
              <a:rPr lang="en-US" sz="6400" b="1" i="1" spc="-150" dirty="0">
                <a:solidFill>
                  <a:srgbClr val="FF0000"/>
                </a:solidFill>
              </a:rPr>
              <a:t>people Israel</a:t>
            </a:r>
            <a:r>
              <a:rPr lang="en-US" sz="6400" b="1" i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9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1190F-C05D-983C-5125-C13E3AE52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49D0-F456-F289-72F3-C19B0267E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59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D638E-D62F-0A88-7227-CCA4D9AB4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31C7-934D-73F6-2511-CAA3DD9C4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4132"/>
            <a:ext cx="11327907" cy="296973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33 So the child’s </a:t>
            </a:r>
            <a:r>
              <a:rPr lang="en-US" sz="6400" b="1" spc="-150" dirty="0">
                <a:solidFill>
                  <a:srgbClr val="FF0000"/>
                </a:solidFill>
              </a:rPr>
              <a:t>father </a:t>
            </a:r>
            <a:r>
              <a:rPr lang="en-US" sz="6400" b="1" spc="-150" dirty="0">
                <a:solidFill>
                  <a:schemeClr val="tx1"/>
                </a:solidFill>
              </a:rPr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mother</a:t>
            </a:r>
            <a:r>
              <a:rPr lang="en-US" sz="6400" b="1" spc="-150" dirty="0">
                <a:solidFill>
                  <a:schemeClr val="tx1"/>
                </a:solidFill>
              </a:rPr>
              <a:t> were </a:t>
            </a:r>
            <a:r>
              <a:rPr lang="en-US" sz="6400" b="1" spc="-150" dirty="0">
                <a:solidFill>
                  <a:srgbClr val="FF0000"/>
                </a:solidFill>
              </a:rPr>
              <a:t>amazed</a:t>
            </a:r>
            <a:r>
              <a:rPr lang="en-US" sz="6400" b="1" spc="-150" dirty="0">
                <a:solidFill>
                  <a:schemeClr val="tx1"/>
                </a:solidFill>
              </a:rPr>
              <a:t> at what was </a:t>
            </a:r>
            <a:r>
              <a:rPr lang="en-US" sz="6400" b="1" spc="-150" dirty="0">
                <a:solidFill>
                  <a:srgbClr val="FF0000"/>
                </a:solidFill>
              </a:rPr>
              <a:t>said about </a:t>
            </a:r>
            <a:r>
              <a:rPr lang="en-US" sz="6400" b="1" spc="-150" dirty="0">
                <a:solidFill>
                  <a:schemeClr val="tx1"/>
                </a:solidFill>
              </a:rPr>
              <a:t>Him.</a:t>
            </a:r>
            <a:endParaRPr lang="es-SV" sz="6400" b="1" i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2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BE623-F42C-5305-B7CD-80C4D691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1A66-2D14-268C-A61C-E9E63F9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73625"/>
            <a:ext cx="11327907" cy="391075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34 Then </a:t>
            </a:r>
            <a:r>
              <a:rPr lang="en-US" sz="6400" b="1" spc="-150" dirty="0">
                <a:solidFill>
                  <a:srgbClr val="FF0000"/>
                </a:solidFill>
              </a:rPr>
              <a:t>Simeon</a:t>
            </a:r>
            <a:r>
              <a:rPr lang="en-US" sz="6400" b="1" spc="-150" dirty="0"/>
              <a:t> </a:t>
            </a:r>
            <a:r>
              <a:rPr lang="en-US" sz="6400" b="1" spc="-150" dirty="0">
                <a:solidFill>
                  <a:srgbClr val="FF0000"/>
                </a:solidFill>
              </a:rPr>
              <a:t>blessed them </a:t>
            </a:r>
            <a:r>
              <a:rPr lang="en-US" sz="6400" b="1" spc="-150" dirty="0"/>
              <a:t>and said to His mother </a:t>
            </a:r>
            <a:r>
              <a:rPr lang="en-US" sz="6400" b="1" spc="-150" dirty="0">
                <a:solidFill>
                  <a:srgbClr val="FF0000"/>
                </a:solidFill>
              </a:rPr>
              <a:t>Mary</a:t>
            </a:r>
            <a:r>
              <a:rPr lang="en-US" sz="6400" b="1" spc="-150" dirty="0"/>
              <a:t>, “</a:t>
            </a:r>
            <a:r>
              <a:rPr lang="en-US" sz="6400" b="1" spc="-150" dirty="0">
                <a:solidFill>
                  <a:srgbClr val="FF0000"/>
                </a:solidFill>
              </a:rPr>
              <a:t>Listen </a:t>
            </a:r>
            <a:r>
              <a:rPr lang="en-US" sz="6400" b="1" spc="-150" dirty="0"/>
              <a:t>carefully: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96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4B034-1B49-91B3-BD34-19A426E1A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8C3C-9206-A137-84D8-96F69576C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0825"/>
            <a:ext cx="11327907" cy="299635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rgbClr val="FF0000"/>
                </a:solidFill>
              </a:rPr>
              <a:t>This child is destined to be the cause</a:t>
            </a:r>
            <a:r>
              <a:rPr lang="en-US" sz="6400" b="1" spc="-150" dirty="0"/>
              <a:t> of the </a:t>
            </a:r>
            <a:r>
              <a:rPr lang="en-US" sz="6400" b="1" spc="-150" dirty="0">
                <a:solidFill>
                  <a:srgbClr val="FF0000"/>
                </a:solidFill>
              </a:rPr>
              <a:t>falling</a:t>
            </a:r>
            <a:r>
              <a:rPr lang="en-US" sz="6400" b="1" spc="-150" dirty="0"/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rising</a:t>
            </a:r>
            <a:r>
              <a:rPr lang="en-US" sz="6400" b="1" spc="-150" dirty="0"/>
              <a:t> of </a:t>
            </a:r>
            <a:r>
              <a:rPr lang="en-US" sz="6400" b="1" spc="-150" dirty="0">
                <a:solidFill>
                  <a:srgbClr val="FF0000"/>
                </a:solidFill>
              </a:rPr>
              <a:t>many</a:t>
            </a:r>
            <a:r>
              <a:rPr lang="en-US" sz="6400" b="1" spc="-150" dirty="0"/>
              <a:t> in </a:t>
            </a:r>
            <a:r>
              <a:rPr lang="en-US" sz="6400" b="1" spc="-150" dirty="0">
                <a:solidFill>
                  <a:srgbClr val="FF0000"/>
                </a:solidFill>
              </a:rPr>
              <a:t>Israel</a:t>
            </a:r>
            <a:endParaRPr lang="es-SV" sz="6400" b="1" i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5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F44F-38C3-E387-43CC-62AEF325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BD25-4415-19A3-3F56-20BBEF97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F56A1-B9E8-A838-6EA6-5EBD3723C931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8B2A-C780-C41E-14DE-06F1C859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AE05-1CF9-3EA9-F679-CF1A4E4FA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4581-7924-05F4-2BBE-AB0C2BDB9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395316"/>
            <a:ext cx="11327907" cy="206736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to be a </a:t>
            </a:r>
            <a:r>
              <a:rPr lang="en-US" sz="6400" b="1" spc="-150" dirty="0">
                <a:solidFill>
                  <a:srgbClr val="FF0000"/>
                </a:solidFill>
              </a:rPr>
              <a:t>sign</a:t>
            </a:r>
            <a:r>
              <a:rPr lang="en-US" sz="6400" b="1" spc="-150" dirty="0"/>
              <a:t> that will be </a:t>
            </a:r>
            <a:r>
              <a:rPr lang="en-US" sz="6400" b="1" spc="-150" dirty="0">
                <a:solidFill>
                  <a:srgbClr val="FF0000"/>
                </a:solidFill>
              </a:rPr>
              <a:t>rejected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22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CD20-9C8A-968D-02D8-FC25AD6B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1DEF-B555-A0F3-8DBD-966B770C0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2153"/>
            <a:ext cx="11327907" cy="295369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35 Indeed, as a result of Him </a:t>
            </a:r>
            <a:r>
              <a:rPr lang="en-US" sz="6400" b="1" spc="-150" dirty="0">
                <a:solidFill>
                  <a:srgbClr val="FF0000"/>
                </a:solidFill>
              </a:rPr>
              <a:t>the thoughts of many hearts</a:t>
            </a:r>
            <a:r>
              <a:rPr lang="en-US" sz="6400" b="1" spc="-150" dirty="0"/>
              <a:t> will be </a:t>
            </a:r>
            <a:r>
              <a:rPr lang="en-US" sz="6400" b="1" spc="-150" dirty="0">
                <a:solidFill>
                  <a:srgbClr val="FF0000"/>
                </a:solidFill>
              </a:rPr>
              <a:t>revealed</a:t>
            </a:r>
            <a:r>
              <a:rPr lang="en-US" sz="6400" b="1" spc="-150" dirty="0"/>
              <a:t>—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4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CB6D1-C7CF-9C87-7823-27609A754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0DC6-57D8-B157-4A51-F54E869BE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395316"/>
            <a:ext cx="11327907" cy="206736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a sword will pierce </a:t>
            </a:r>
            <a:r>
              <a:rPr lang="en-US" sz="6400" b="1" spc="-150" dirty="0"/>
              <a:t>your </a:t>
            </a:r>
            <a:r>
              <a:rPr lang="en-US" sz="6400" b="1" spc="-150" dirty="0">
                <a:solidFill>
                  <a:srgbClr val="FF0000"/>
                </a:solidFill>
              </a:rPr>
              <a:t>own soul </a:t>
            </a:r>
            <a:r>
              <a:rPr lang="en-US" sz="6400" b="1" spc="-150" dirty="0"/>
              <a:t>as well!”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73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BF0CC-7ABA-77A4-7566-548BFD9E9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2732-F309-9A93-0A68-75AB6BCE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81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57F52-DA76-3D7A-0350-7BD2366B9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407FE-317B-DC94-3E8C-08C94B466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57339"/>
            <a:ext cx="11327907" cy="394332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36 There was also a </a:t>
            </a:r>
            <a:r>
              <a:rPr lang="en-US" sz="6400" b="1" spc="-150" dirty="0">
                <a:solidFill>
                  <a:srgbClr val="FF0000"/>
                </a:solidFill>
              </a:rPr>
              <a:t>prophetess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Anna</a:t>
            </a:r>
            <a:r>
              <a:rPr lang="en-US" sz="6400" b="1" spc="-150" dirty="0"/>
              <a:t> the daughter of </a:t>
            </a:r>
            <a:r>
              <a:rPr lang="en-US" sz="6400" b="1" spc="-150" dirty="0">
                <a:solidFill>
                  <a:srgbClr val="FF0000"/>
                </a:solidFill>
              </a:rPr>
              <a:t>Phanuel</a:t>
            </a:r>
            <a:r>
              <a:rPr lang="en-US" sz="6400" b="1" spc="-150" dirty="0"/>
              <a:t>, of the </a:t>
            </a:r>
            <a:r>
              <a:rPr lang="en-US" sz="6400" b="1" spc="-150" dirty="0">
                <a:solidFill>
                  <a:srgbClr val="FF0000"/>
                </a:solidFill>
              </a:rPr>
              <a:t>tribe of Asher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7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60F9D-213D-617F-259F-20444C82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5C65-F45D-BA6D-DB4B-3961FF9D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49318"/>
            <a:ext cx="11327907" cy="39593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She was </a:t>
            </a:r>
            <a:r>
              <a:rPr lang="en-US" sz="6400" b="1" spc="-150" dirty="0">
                <a:solidFill>
                  <a:srgbClr val="FF0000"/>
                </a:solidFill>
              </a:rPr>
              <a:t>very old</a:t>
            </a:r>
            <a:r>
              <a:rPr lang="en-US" sz="6400" b="1" spc="-150" dirty="0">
                <a:solidFill>
                  <a:schemeClr val="tx1"/>
                </a:solidFill>
              </a:rPr>
              <a:t>, having been </a:t>
            </a:r>
            <a:r>
              <a:rPr lang="en-US" sz="6400" b="1" spc="-150" dirty="0">
                <a:solidFill>
                  <a:srgbClr val="FF0000"/>
                </a:solidFill>
              </a:rPr>
              <a:t>married</a:t>
            </a:r>
            <a:r>
              <a:rPr lang="en-US" sz="6400" b="1" spc="-150" dirty="0">
                <a:solidFill>
                  <a:schemeClr val="tx1"/>
                </a:solidFill>
              </a:rPr>
              <a:t> to her husband </a:t>
            </a:r>
            <a:r>
              <a:rPr lang="en-US" sz="6400" b="1" spc="-150" dirty="0">
                <a:solidFill>
                  <a:srgbClr val="FF0000"/>
                </a:solidFill>
              </a:rPr>
              <a:t>for seven years </a:t>
            </a:r>
            <a:r>
              <a:rPr lang="en-US" sz="6400" b="1" spc="-150" dirty="0">
                <a:solidFill>
                  <a:schemeClr val="tx1"/>
                </a:solidFill>
              </a:rPr>
              <a:t>until </a:t>
            </a:r>
            <a:r>
              <a:rPr lang="en-US" sz="6400" b="1" spc="-150" dirty="0">
                <a:solidFill>
                  <a:srgbClr val="FF0000"/>
                </a:solidFill>
              </a:rPr>
              <a:t>his death</a:t>
            </a:r>
            <a:r>
              <a:rPr lang="en-US" sz="6400" b="1" spc="-150" dirty="0">
                <a:solidFill>
                  <a:schemeClr val="tx1"/>
                </a:solidFill>
              </a:rPr>
              <a:t>. </a:t>
            </a:r>
            <a:endParaRPr lang="es-SV" sz="6400" b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0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E6A2D-8194-6A62-A239-EEB4C6FFB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1AE8-66FE-8DDC-41AD-B023751A1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3859"/>
            <a:ext cx="11327907" cy="297028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37 She had lived as a </a:t>
            </a:r>
            <a:r>
              <a:rPr lang="en-US" sz="6400" b="1" spc="-150" dirty="0">
                <a:solidFill>
                  <a:srgbClr val="FF0000"/>
                </a:solidFill>
              </a:rPr>
              <a:t>widow</a:t>
            </a:r>
            <a:r>
              <a:rPr lang="en-US" sz="6400" b="1" spc="-150" dirty="0">
                <a:solidFill>
                  <a:schemeClr val="tx1"/>
                </a:solidFill>
              </a:rPr>
              <a:t> since then for </a:t>
            </a:r>
            <a:r>
              <a:rPr lang="en-US" sz="6400" b="1" spc="-150" dirty="0">
                <a:solidFill>
                  <a:srgbClr val="FF0000"/>
                </a:solidFill>
              </a:rPr>
              <a:t>eighty-four</a:t>
            </a:r>
            <a:r>
              <a:rPr lang="en-US" sz="6400" b="1" spc="-150" dirty="0">
                <a:solidFill>
                  <a:schemeClr val="tx1"/>
                </a:solidFill>
              </a:rPr>
              <a:t> years. </a:t>
            </a:r>
            <a:endParaRPr lang="es-SV" sz="6400" b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31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FDA31-2E4B-223C-3BDA-75DE0C506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AE95-8F7B-E810-0AB5-5051342B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3859"/>
            <a:ext cx="11327907" cy="297028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She </a:t>
            </a:r>
            <a:r>
              <a:rPr lang="en-US" sz="6400" b="1" spc="-150" dirty="0">
                <a:solidFill>
                  <a:srgbClr val="FF0000"/>
                </a:solidFill>
              </a:rPr>
              <a:t>never left </a:t>
            </a:r>
            <a:r>
              <a:rPr lang="en-US" sz="6400" b="1" spc="-150" dirty="0">
                <a:solidFill>
                  <a:schemeClr val="tx1"/>
                </a:solidFill>
              </a:rPr>
              <a:t>the </a:t>
            </a:r>
            <a:r>
              <a:rPr lang="en-US" sz="6400" b="1" spc="-150" dirty="0">
                <a:solidFill>
                  <a:srgbClr val="FF0000"/>
                </a:solidFill>
              </a:rPr>
              <a:t>temple</a:t>
            </a:r>
            <a:r>
              <a:rPr lang="en-US" sz="6400" b="1" spc="-150" dirty="0">
                <a:solidFill>
                  <a:schemeClr val="tx1"/>
                </a:solidFill>
              </a:rPr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worshiping</a:t>
            </a:r>
            <a:r>
              <a:rPr lang="en-US" sz="6400" b="1" spc="-150" dirty="0">
                <a:solidFill>
                  <a:schemeClr val="tx1"/>
                </a:solidFill>
              </a:rPr>
              <a:t> with </a:t>
            </a:r>
            <a:r>
              <a:rPr lang="en-US" sz="6400" b="1" spc="-150" dirty="0">
                <a:solidFill>
                  <a:srgbClr val="FF0000"/>
                </a:solidFill>
              </a:rPr>
              <a:t>fasting </a:t>
            </a:r>
            <a:r>
              <a:rPr lang="en-US" sz="6400" b="1" spc="-150" dirty="0">
                <a:solidFill>
                  <a:schemeClr val="tx1"/>
                </a:solidFill>
              </a:rPr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prayer night </a:t>
            </a:r>
            <a:r>
              <a:rPr lang="en-US" sz="6400" b="1" spc="-150" dirty="0">
                <a:solidFill>
                  <a:schemeClr val="tx1"/>
                </a:solidFill>
              </a:rPr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day</a:t>
            </a:r>
            <a:r>
              <a:rPr lang="en-US" sz="6400" b="1" spc="-150" dirty="0">
                <a:solidFill>
                  <a:schemeClr val="tx1"/>
                </a:solidFill>
              </a:rPr>
              <a:t>.</a:t>
            </a:r>
            <a:endParaRPr lang="es-SV" sz="6400" b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86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FA4F3-5031-9036-26D0-8D7ED0F0C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4B72-6AD3-ED88-7DC2-B4684D7E8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49318"/>
            <a:ext cx="11327907" cy="39593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38 At that </a:t>
            </a:r>
            <a:r>
              <a:rPr lang="en-US" sz="6400" b="1" spc="-150" dirty="0">
                <a:solidFill>
                  <a:srgbClr val="FF0000"/>
                </a:solidFill>
              </a:rPr>
              <a:t>very moment</a:t>
            </a:r>
            <a:r>
              <a:rPr lang="en-US" sz="6400" b="1" spc="-150" dirty="0">
                <a:solidFill>
                  <a:schemeClr val="tx1"/>
                </a:solidFill>
              </a:rPr>
              <a:t>, she came up to them,</a:t>
            </a:r>
            <a:br>
              <a:rPr lang="en-US" sz="6400" b="1" spc="-150" dirty="0">
                <a:solidFill>
                  <a:schemeClr val="tx1"/>
                </a:solidFill>
              </a:rPr>
            </a:br>
            <a:r>
              <a:rPr lang="en-US" sz="6400" b="1" spc="-150" dirty="0">
                <a:solidFill>
                  <a:schemeClr val="tx1"/>
                </a:solidFill>
              </a:rPr>
              <a:t>and began to </a:t>
            </a:r>
            <a:r>
              <a:rPr lang="en-US" sz="6400" b="1" spc="-150" dirty="0">
                <a:solidFill>
                  <a:srgbClr val="FF0000"/>
                </a:solidFill>
              </a:rPr>
              <a:t>give thanks to God</a:t>
            </a:r>
            <a:endParaRPr lang="es-SV" sz="6400" b="1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45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8672-C454-6ECF-349D-0FBCE5AB6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A720-CE28-EF8C-5852-173D80CD8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49318"/>
            <a:ext cx="11327907" cy="39593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and to speak </a:t>
            </a:r>
            <a:r>
              <a:rPr lang="en-US" sz="6400" b="1" spc="-150" dirty="0">
                <a:solidFill>
                  <a:srgbClr val="FF0000"/>
                </a:solidFill>
              </a:rPr>
              <a:t>about </a:t>
            </a:r>
            <a:r>
              <a:rPr lang="en-US" sz="6400" b="1" spc="-150" dirty="0">
                <a:solidFill>
                  <a:schemeClr val="tx1"/>
                </a:solidFill>
              </a:rPr>
              <a:t>[Jesus] to all who were </a:t>
            </a:r>
            <a:r>
              <a:rPr lang="en-US" sz="6400" b="1" spc="-150" dirty="0">
                <a:solidFill>
                  <a:srgbClr val="FF0000"/>
                </a:solidFill>
              </a:rPr>
              <a:t>looking forward </a:t>
            </a:r>
            <a:r>
              <a:rPr lang="en-US" sz="6400" b="1" spc="-150" dirty="0">
                <a:solidFill>
                  <a:schemeClr val="tx1"/>
                </a:solidFill>
              </a:rPr>
              <a:t>to the </a:t>
            </a:r>
            <a:r>
              <a:rPr lang="en-US" sz="6400" b="1" spc="-150" dirty="0">
                <a:solidFill>
                  <a:srgbClr val="FF0000"/>
                </a:solidFill>
              </a:rPr>
              <a:t>redemption</a:t>
            </a:r>
            <a:r>
              <a:rPr lang="en-US" sz="6400" b="1" spc="-150" dirty="0">
                <a:solidFill>
                  <a:schemeClr val="tx1"/>
                </a:solidFill>
              </a:rPr>
              <a:t> of </a:t>
            </a:r>
            <a:r>
              <a:rPr lang="en-US" sz="6400" b="1" spc="-150" dirty="0">
                <a:solidFill>
                  <a:srgbClr val="FF0000"/>
                </a:solidFill>
              </a:rPr>
              <a:t>Jerusalem</a:t>
            </a:r>
            <a:r>
              <a:rPr lang="en-US" sz="6400" b="1" spc="-150" dirty="0">
                <a:solidFill>
                  <a:schemeClr val="tx1"/>
                </a:solidFill>
              </a:rPr>
              <a:t>.</a:t>
            </a:r>
            <a:endParaRPr lang="es-SV" sz="6400" b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2473"/>
            <a:ext cx="11327907" cy="497305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Understanding the</a:t>
            </a:r>
            <a:r>
              <a:rPr lang="en-US" sz="6600" b="1" i="1" spc="-150" dirty="0">
                <a:solidFill>
                  <a:srgbClr val="FF0000"/>
                </a:solidFill>
              </a:rPr>
              <a:t> divisive </a:t>
            </a:r>
            <a:r>
              <a:rPr lang="en-US" sz="6400" b="1" spc="-150" dirty="0">
                <a:latin typeface="Libre Baskerville" panose="02000000000000000000" pitchFamily="2" charset="0"/>
              </a:rPr>
              <a:t>nature of </a:t>
            </a:r>
            <a:r>
              <a:rPr lang="en-US" sz="6600" b="1" i="1" spc="-150" dirty="0">
                <a:solidFill>
                  <a:srgbClr val="FF0000"/>
                </a:solidFill>
              </a:rPr>
              <a:t>Jesus’ identity</a:t>
            </a:r>
            <a:r>
              <a:rPr lang="en-US" sz="66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  </a:t>
            </a:r>
            <a:r>
              <a:rPr lang="en-US" sz="6600" b="1" spc="-150" dirty="0">
                <a:latin typeface="Libre Baskerville" panose="02000000000000000000" pitchFamily="2" charset="0"/>
              </a:rPr>
              <a:t>as the Messiah</a:t>
            </a:r>
            <a:r>
              <a:rPr lang="en-US" sz="6600" b="1" spc="-150">
                <a:latin typeface="Libre Baskerville" panose="02000000000000000000" pitchFamily="2" charset="0"/>
              </a:rPr>
              <a:t>, </a:t>
            </a:r>
            <a:r>
              <a:rPr lang="en-US" sz="6400" b="1" spc="-150">
                <a:latin typeface="Libre Baskerville" panose="02000000000000000000" pitchFamily="2" charset="0"/>
              </a:rPr>
              <a:t>and </a:t>
            </a:r>
            <a:r>
              <a:rPr lang="en-US" sz="6400" b="1" spc="-150" dirty="0">
                <a:latin typeface="Libre Baskerville" panose="02000000000000000000" pitchFamily="2" charset="0"/>
              </a:rPr>
              <a:t>how it still </a:t>
            </a:r>
            <a:r>
              <a:rPr lang="en-US" sz="6000" b="1" i="1" spc="-150" dirty="0">
                <a:solidFill>
                  <a:srgbClr val="FF0000"/>
                </a:solidFill>
              </a:rPr>
              <a:t>splits the </a:t>
            </a:r>
            <a:r>
              <a:rPr lang="en-US" sz="6000" b="1" i="1" spc="-150">
                <a:solidFill>
                  <a:srgbClr val="FF0000"/>
                </a:solidFill>
              </a:rPr>
              <a:t>World  </a:t>
            </a:r>
            <a:r>
              <a:rPr lang="en-US" sz="6400" b="1" spc="-150">
                <a:latin typeface="Libre Baskerville" panose="02000000000000000000" pitchFamily="2" charset="0"/>
              </a:rPr>
              <a:t>today</a:t>
            </a:r>
            <a:r>
              <a:rPr lang="en-US" sz="6400" b="1" spc="-150" dirty="0"/>
              <a:t>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E1FE-9E6E-4BC6-B5E3-7AA12CF97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B229-7214-E8A7-DB72-F28753B04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49318"/>
            <a:ext cx="11327907" cy="39593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39 So when </a:t>
            </a:r>
            <a:r>
              <a:rPr lang="en-US" sz="6400" b="1" spc="-150" dirty="0">
                <a:solidFill>
                  <a:srgbClr val="FF0000"/>
                </a:solidFill>
              </a:rPr>
              <a:t>Joseph</a:t>
            </a:r>
            <a:r>
              <a:rPr lang="en-US" sz="6400" b="1" spc="-150" dirty="0">
                <a:solidFill>
                  <a:schemeClr val="tx1"/>
                </a:solidFill>
              </a:rPr>
              <a:t> and </a:t>
            </a:r>
            <a:r>
              <a:rPr lang="en-US" sz="6400" b="1" spc="-150" dirty="0">
                <a:solidFill>
                  <a:srgbClr val="FF0000"/>
                </a:solidFill>
              </a:rPr>
              <a:t>Mary</a:t>
            </a:r>
            <a:r>
              <a:rPr lang="en-US" sz="6400" b="1" spc="-150" dirty="0">
                <a:solidFill>
                  <a:schemeClr val="tx1"/>
                </a:solidFill>
              </a:rPr>
              <a:t> had </a:t>
            </a:r>
            <a:r>
              <a:rPr lang="en-US" sz="6400" b="1" spc="-150" dirty="0">
                <a:solidFill>
                  <a:srgbClr val="FF0000"/>
                </a:solidFill>
              </a:rPr>
              <a:t>performed </a:t>
            </a:r>
            <a:r>
              <a:rPr lang="en-US" sz="6400" b="1" spc="-150" dirty="0">
                <a:solidFill>
                  <a:schemeClr val="tx1"/>
                </a:solidFill>
              </a:rPr>
              <a:t>everything </a:t>
            </a:r>
            <a:r>
              <a:rPr lang="en-US" sz="6400" b="1" spc="-150" dirty="0">
                <a:solidFill>
                  <a:srgbClr val="FF0000"/>
                </a:solidFill>
              </a:rPr>
              <a:t>according to the law</a:t>
            </a:r>
            <a:r>
              <a:rPr lang="en-US" sz="6400" b="1" spc="-150" dirty="0">
                <a:solidFill>
                  <a:schemeClr val="tx1"/>
                </a:solidFill>
              </a:rPr>
              <a:t> of the Lord, </a:t>
            </a:r>
            <a:endParaRPr lang="es-SV" sz="6400" b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13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91A31-C07C-0841-216F-220CF8425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2D68-5690-49C5-C71E-6D927C33B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43859"/>
            <a:ext cx="11327907" cy="297028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they </a:t>
            </a:r>
            <a:r>
              <a:rPr lang="en-US" sz="6400" b="1" spc="-150" dirty="0">
                <a:solidFill>
                  <a:srgbClr val="FF0000"/>
                </a:solidFill>
              </a:rPr>
              <a:t>returned to Galilee</a:t>
            </a:r>
            <a:r>
              <a:rPr lang="en-US" sz="6400" b="1" spc="-150" dirty="0">
                <a:solidFill>
                  <a:schemeClr val="tx1"/>
                </a:solidFill>
              </a:rPr>
              <a:t>, to their </a:t>
            </a:r>
            <a:r>
              <a:rPr lang="en-US" sz="6400" b="1" spc="-150" dirty="0">
                <a:solidFill>
                  <a:srgbClr val="FF0000"/>
                </a:solidFill>
              </a:rPr>
              <a:t>own town of Nazareth</a:t>
            </a:r>
            <a:r>
              <a:rPr lang="en-US" sz="6400" b="1" spc="-150" dirty="0">
                <a:solidFill>
                  <a:schemeClr val="tx1"/>
                </a:solidFill>
              </a:rPr>
              <a:t>.</a:t>
            </a:r>
            <a:endParaRPr lang="es-SV" sz="6400" b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30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C34A6-3F17-03E0-02C7-91F6856A6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8CCB-CBB3-5E22-0322-F90A65097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49318"/>
            <a:ext cx="11327907" cy="39593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solidFill>
                  <a:schemeClr val="tx1"/>
                </a:solidFill>
              </a:rPr>
              <a:t>40 And the </a:t>
            </a:r>
            <a:r>
              <a:rPr lang="en-US" sz="6400" b="1" spc="-150" dirty="0">
                <a:solidFill>
                  <a:srgbClr val="FF0000"/>
                </a:solidFill>
              </a:rPr>
              <a:t>child grew </a:t>
            </a:r>
            <a:r>
              <a:rPr lang="en-US" sz="6400" b="1" spc="-150" dirty="0">
                <a:solidFill>
                  <a:schemeClr val="tx1"/>
                </a:solidFill>
              </a:rPr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became strong</a:t>
            </a:r>
            <a:r>
              <a:rPr lang="en-US" sz="6400" b="1" spc="-150" dirty="0">
                <a:solidFill>
                  <a:schemeClr val="tx1"/>
                </a:solidFill>
              </a:rPr>
              <a:t>, filled with </a:t>
            </a:r>
            <a:r>
              <a:rPr lang="en-US" sz="6400" b="1" spc="-150" dirty="0">
                <a:solidFill>
                  <a:srgbClr val="FF0000"/>
                </a:solidFill>
              </a:rPr>
              <a:t>wisdom</a:t>
            </a:r>
            <a:r>
              <a:rPr lang="en-US" sz="6400" b="1" spc="-150" dirty="0">
                <a:solidFill>
                  <a:schemeClr val="tx1"/>
                </a:solidFill>
              </a:rPr>
              <a:t>, and the </a:t>
            </a:r>
            <a:r>
              <a:rPr lang="en-US" sz="6400" b="1" spc="-150" dirty="0">
                <a:solidFill>
                  <a:srgbClr val="FF0000"/>
                </a:solidFill>
              </a:rPr>
              <a:t>favor of God</a:t>
            </a:r>
            <a:r>
              <a:rPr lang="en-US" sz="6400" b="1" spc="-150" dirty="0">
                <a:solidFill>
                  <a:schemeClr val="tx1"/>
                </a:solidFill>
              </a:rPr>
              <a:t> was </a:t>
            </a:r>
            <a:r>
              <a:rPr lang="en-US" sz="6400" b="1" spc="-150" dirty="0">
                <a:solidFill>
                  <a:srgbClr val="FF0000"/>
                </a:solidFill>
              </a:rPr>
              <a:t>upon Him</a:t>
            </a:r>
            <a:r>
              <a:rPr lang="en-US" sz="6400" b="1" spc="-150" dirty="0">
                <a:solidFill>
                  <a:schemeClr val="tx1"/>
                </a:solidFill>
              </a:rPr>
              <a:t>.</a:t>
            </a:r>
            <a:endParaRPr lang="es-SV" sz="6400" b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3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C470C-BDEA-F5F5-8F41-26D34248B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F5E6-F1AF-010B-FAA0-F099846A3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32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1000626"/>
            <a:ext cx="10864820" cy="4856747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7400" b="1" dirty="0">
                <a:ln>
                  <a:noFill/>
                </a:ln>
                <a:solidFill>
                  <a:prstClr val="white"/>
                </a:solidFill>
                <a:effectLst/>
                <a:ea typeface="+mn-ea"/>
                <a:cs typeface="+mn-cs"/>
              </a:rPr>
              <a:t>Is</a:t>
            </a:r>
            <a:r>
              <a:rPr kumimoji="0" lang="en-US" sz="7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Jesus your stumbling block,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or</a:t>
            </a: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 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your cornerstone?</a:t>
            </a: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43DF-47E0-3874-8732-CF6F5E6F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FCE-3EF2-AB7C-99EC-59AA63B7C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16533-B1E9-6E21-6322-1E9F90CB6035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7B2DE-50D7-8284-A216-5C5DC819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2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3429000"/>
            <a:ext cx="10864820" cy="935412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Jesus’ Temple Dedication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90797" y="4526362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2:21-40)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36598"/>
            <a:ext cx="11327907" cy="2984804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21 At the end of </a:t>
            </a:r>
            <a:r>
              <a:rPr lang="en-US" sz="6400" b="1" spc="-150" dirty="0">
                <a:solidFill>
                  <a:srgbClr val="FF0000"/>
                </a:solidFill>
              </a:rPr>
              <a:t>eight days </a:t>
            </a:r>
            <a:r>
              <a:rPr lang="en-US" sz="6400" b="1" spc="-150" dirty="0"/>
              <a:t>[the baby] was </a:t>
            </a:r>
            <a:r>
              <a:rPr lang="en-US" sz="6400" b="1" spc="-150" dirty="0">
                <a:solidFill>
                  <a:srgbClr val="FF0000"/>
                </a:solidFill>
              </a:rPr>
              <a:t>circumcised</a:t>
            </a:r>
            <a:br>
              <a:rPr lang="en-US" sz="6400" b="1" spc="-150" dirty="0">
                <a:solidFill>
                  <a:srgbClr val="FF0000"/>
                </a:solidFill>
              </a:rPr>
            </a:br>
            <a:r>
              <a:rPr lang="en-US" sz="6400" b="1" spc="-150" dirty="0">
                <a:solidFill>
                  <a:schemeClr val="tx1"/>
                </a:solidFill>
              </a:rPr>
              <a:t>and</a:t>
            </a:r>
            <a:r>
              <a:rPr lang="en-US" sz="6400" b="1" spc="-150" dirty="0">
                <a:solidFill>
                  <a:srgbClr val="FF0000"/>
                </a:solidFill>
              </a:rPr>
              <a:t> </a:t>
            </a:r>
            <a:r>
              <a:rPr lang="en-US" sz="6400" b="1" spc="-150" dirty="0"/>
              <a:t>He was </a:t>
            </a:r>
            <a:r>
              <a:rPr lang="en-US" sz="6400" b="1" spc="-150" dirty="0">
                <a:solidFill>
                  <a:srgbClr val="FF0000"/>
                </a:solidFill>
              </a:rPr>
              <a:t>named Jesus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956399"/>
            <a:ext cx="11327907" cy="294520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 </a:t>
            </a:r>
            <a:r>
              <a:rPr lang="en-US" sz="6400" b="1" spc="-150" dirty="0">
                <a:solidFill>
                  <a:srgbClr val="FF0000"/>
                </a:solidFill>
              </a:rPr>
              <a:t>name given </a:t>
            </a:r>
            <a:r>
              <a:rPr lang="en-US" sz="6400" b="1" spc="-150" dirty="0"/>
              <a:t>by the </a:t>
            </a:r>
            <a:r>
              <a:rPr lang="en-US" sz="6400" b="1" spc="-150" dirty="0">
                <a:solidFill>
                  <a:srgbClr val="FF0000"/>
                </a:solidFill>
              </a:rPr>
              <a:t>angel</a:t>
            </a:r>
            <a:r>
              <a:rPr lang="en-US" sz="6400" b="1" spc="-150" dirty="0"/>
              <a:t> before He was </a:t>
            </a:r>
            <a:r>
              <a:rPr lang="en-US" sz="6400" b="1" spc="-150" dirty="0">
                <a:solidFill>
                  <a:srgbClr val="FF0000"/>
                </a:solidFill>
              </a:rPr>
              <a:t>conceived</a:t>
            </a:r>
            <a:r>
              <a:rPr lang="en-US" sz="6400" b="1" spc="-150" dirty="0"/>
              <a:t> in the </a:t>
            </a:r>
            <a:r>
              <a:rPr lang="en-US" sz="6400" b="1" spc="-150" dirty="0">
                <a:solidFill>
                  <a:srgbClr val="FF0000"/>
                </a:solidFill>
              </a:rPr>
              <a:t>womb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06C11-31CF-C89E-9F46-BFACCC541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F794-5E38-D05F-5CB5-E7E220D6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439368"/>
            <a:ext cx="11327907" cy="39792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22 Now when the </a:t>
            </a:r>
            <a:r>
              <a:rPr lang="en-US" sz="6400" b="1" spc="-150" dirty="0">
                <a:solidFill>
                  <a:srgbClr val="FF0000"/>
                </a:solidFill>
              </a:rPr>
              <a:t>time came</a:t>
            </a:r>
            <a:r>
              <a:rPr lang="en-US" sz="6400" b="1" spc="-150" dirty="0"/>
              <a:t> for their </a:t>
            </a:r>
            <a:r>
              <a:rPr lang="en-US" sz="6400" b="1" spc="-150" dirty="0">
                <a:solidFill>
                  <a:srgbClr val="FF0000"/>
                </a:solidFill>
              </a:rPr>
              <a:t>purification</a:t>
            </a:r>
            <a:r>
              <a:rPr lang="en-US" sz="6400" b="1" spc="-150" dirty="0"/>
              <a:t> according to the </a:t>
            </a:r>
            <a:r>
              <a:rPr lang="en-US" sz="6400" b="1" spc="-150" dirty="0">
                <a:solidFill>
                  <a:srgbClr val="FF0000"/>
                </a:solidFill>
              </a:rPr>
              <a:t>law of Moses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1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6815</TotalTime>
  <Words>603</Words>
  <Application>Microsoft Office PowerPoint</Application>
  <PresentationFormat>Widescreen</PresentationFormat>
  <Paragraphs>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A Long-Awaited Savior</vt:lpstr>
      <vt:lpstr>The Gospel of Luke</vt:lpstr>
      <vt:lpstr>Understanding the divisive nature of Jesus’ identity  as the Messiah, and how it still splits the World  today.</vt:lpstr>
      <vt:lpstr>PowerPoint Presentation</vt:lpstr>
      <vt:lpstr>Jesus’ Temple Dedication</vt:lpstr>
      <vt:lpstr>21 At the end of eight days [the baby] was circumcised and He was named Jesus, </vt:lpstr>
      <vt:lpstr>the name given by the angel before He was conceived in the womb.</vt:lpstr>
      <vt:lpstr>22 Now when the time came for their purification according to the law of Moses, </vt:lpstr>
      <vt:lpstr>Joseph and Mary brought Jesus up to Jerusalem to present Him to the Lord </vt:lpstr>
      <vt:lpstr>23 ( just as it is written in the law of the Lord, “Every firstborn male will be set apart to the Lord” ),</vt:lpstr>
      <vt:lpstr>24 and to offer a sacrifice according to what is specified in the law of the Lord, a pair of doves or two young pigeons.</vt:lpstr>
      <vt:lpstr>PowerPoint Presentation</vt:lpstr>
      <vt:lpstr>25 Now there was a man in Jerusalem named Simeon who was righteous and devout, </vt:lpstr>
      <vt:lpstr>[and he was] looking for the restoration of Israel, and the Holy Spirit was upon him.</vt:lpstr>
      <vt:lpstr>26 It had been revealed to him by the Holy Spirit that he would not die before he had seen the Lord’s Christ.</vt:lpstr>
      <vt:lpstr>27 So Simeon, directed by the Spirit, came into the temple courts, </vt:lpstr>
      <vt:lpstr>and when the parents brought in the child Jesus</vt:lpstr>
      <vt:lpstr>to do for Him what was customary according to the law, </vt:lpstr>
      <vt:lpstr>28 Simeon took Him in his arms and blessed God, saying,</vt:lpstr>
      <vt:lpstr>PowerPoint Presentation</vt:lpstr>
      <vt:lpstr>29  “Now, Sovereign Lord, You are letting Your bond-servant depart in peace, According to Your word;</vt:lpstr>
      <vt:lpstr>30  For my eyes have seen Your salvation,</vt:lpstr>
      <vt:lpstr>31  Which You have prepared in the presence of all peoples:</vt:lpstr>
      <vt:lpstr>32  A light for revelation for the Gentiles,  And the glory of Your people Israel.”</vt:lpstr>
      <vt:lpstr>PowerPoint Presentation</vt:lpstr>
      <vt:lpstr>33 So the child’s father and mother were amazed at what was said about Him.</vt:lpstr>
      <vt:lpstr>34 Then Simeon blessed them and said to His mother Mary, “Listen carefully:</vt:lpstr>
      <vt:lpstr>This child is destined to be the cause of the falling and rising of many in Israel</vt:lpstr>
      <vt:lpstr>and to be a sign that will be rejected.</vt:lpstr>
      <vt:lpstr>35 Indeed, as a result of Him the thoughts of many hearts will be revealed—</vt:lpstr>
      <vt:lpstr>and a sword will pierce your own soul as well!”</vt:lpstr>
      <vt:lpstr>PowerPoint Presentation</vt:lpstr>
      <vt:lpstr>36 There was also a prophetess, Anna the daughter of Phanuel, of the tribe of Asher. </vt:lpstr>
      <vt:lpstr>She was very old, having been married to her husband for seven years until his death. </vt:lpstr>
      <vt:lpstr>37 She had lived as a widow since then for eighty-four years. </vt:lpstr>
      <vt:lpstr>She never left the temple, worshiping with fasting and prayer night and day.</vt:lpstr>
      <vt:lpstr>38 At that very moment, she came up to them, and began to give thanks to God</vt:lpstr>
      <vt:lpstr>and to speak about [Jesus] to all who were looking forward to the redemption of Jerusalem.</vt:lpstr>
      <vt:lpstr>39 So when Joseph and Mary had performed everything according to the law of the Lord, </vt:lpstr>
      <vt:lpstr>they returned to Galilee, to their own town of Nazareth.</vt:lpstr>
      <vt:lpstr>40 And the child grew and became strong, filled with wisdom, and the favor of God was upon Him.</vt:lpstr>
      <vt:lpstr>PowerPoint Presentation</vt:lpstr>
      <vt:lpstr>Is Jesus your stumbling block, or your cornerstone?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48</cp:revision>
  <dcterms:created xsi:type="dcterms:W3CDTF">2025-01-02T17:04:09Z</dcterms:created>
  <dcterms:modified xsi:type="dcterms:W3CDTF">2025-03-02T14:58:44Z</dcterms:modified>
</cp:coreProperties>
</file>