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83" r:id="rId2"/>
    <p:sldMasterId id="2147483764" r:id="rId3"/>
    <p:sldMasterId id="2147483745" r:id="rId4"/>
  </p:sldMasterIdLst>
  <p:sldIdLst>
    <p:sldId id="256" r:id="rId5"/>
    <p:sldId id="258" r:id="rId6"/>
    <p:sldId id="259" r:id="rId7"/>
    <p:sldId id="269" r:id="rId8"/>
    <p:sldId id="273" r:id="rId9"/>
    <p:sldId id="260" r:id="rId10"/>
    <p:sldId id="257" r:id="rId11"/>
    <p:sldId id="266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02" r:id="rId20"/>
    <p:sldId id="267" r:id="rId21"/>
    <p:sldId id="268" r:id="rId22"/>
    <p:sldId id="303" r:id="rId23"/>
    <p:sldId id="341" r:id="rId24"/>
    <p:sldId id="304" r:id="rId25"/>
    <p:sldId id="305" r:id="rId26"/>
    <p:sldId id="340" r:id="rId27"/>
    <p:sldId id="306" r:id="rId28"/>
    <p:sldId id="348" r:id="rId29"/>
    <p:sldId id="342" r:id="rId30"/>
    <p:sldId id="307" r:id="rId31"/>
    <p:sldId id="343" r:id="rId32"/>
    <p:sldId id="308" r:id="rId33"/>
    <p:sldId id="309" r:id="rId34"/>
    <p:sldId id="310" r:id="rId35"/>
    <p:sldId id="311" r:id="rId36"/>
    <p:sldId id="344" r:id="rId37"/>
    <p:sldId id="345" r:id="rId38"/>
    <p:sldId id="346" r:id="rId39"/>
    <p:sldId id="347" r:id="rId40"/>
    <p:sldId id="262" r:id="rId41"/>
    <p:sldId id="264" r:id="rId42"/>
    <p:sldId id="271" r:id="rId43"/>
    <p:sldId id="274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odore Jedlicka" initials="TJ" lastIdx="1" clrIdx="0">
    <p:extLst>
      <p:ext uri="{19B8F6BF-5375-455C-9EA6-DF929625EA0E}">
        <p15:presenceInfo xmlns:p15="http://schemas.microsoft.com/office/powerpoint/2012/main" userId="641339b9960d0f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4" autoAdjust="0"/>
    <p:restoredTop sz="94620" autoAdjust="0"/>
  </p:normalViewPr>
  <p:slideViewPr>
    <p:cSldViewPr snapToGrid="0">
      <p:cViewPr varScale="1">
        <p:scale>
          <a:sx n="60" d="100"/>
          <a:sy n="60" d="100"/>
        </p:scale>
        <p:origin x="72" y="10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433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034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072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002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5829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95214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90568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7700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98733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6701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8640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2592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84899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59075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8673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70259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3248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30646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38494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82917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756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8081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3361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4277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34346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14343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80317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24735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442835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174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22/2/2025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460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22/2/2025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1266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22/2/2025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11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33782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22/2/2025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245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22/2/2025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9790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22/2/2025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1136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22/2/2025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76979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22/2/2025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9742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22/2/2025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467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22/2/2025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6568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22/2/2025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61520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22/2/2025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05644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22/2/2025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79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925972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22/2/2025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1203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22/2/2025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9218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22/2/2025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0893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22/2/2025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40637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22/2/2025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7405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895933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378907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57880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018634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1815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358141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510362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51856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427843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543467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90577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838645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44222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154526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240113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9109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93888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895575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00116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5528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4395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22/2/2025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96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22/2/2025</a:t>
            </a:fld>
            <a:endParaRPr lang="es-SV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E9C4B-561F-9EEA-0C28-AF7AADB2AE2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 hidden="1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3677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22/2/2025</a:t>
            </a:fld>
            <a:endParaRPr lang="es-SV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E9C4B-561F-9EEA-0C28-AF7AADB2AE2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613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22/2/2025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2333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22/2/2025</a:t>
            </a:fld>
            <a:endParaRPr 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56720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DBD277-72D5-32C6-2A1D-590A2998A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5E47C5-EAD4-B471-0366-BD811EEBB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470" y="5752730"/>
            <a:ext cx="9440034" cy="935412"/>
          </a:xfrm>
        </p:spPr>
        <p:txBody>
          <a:bodyPr>
            <a:noAutofit/>
          </a:bodyPr>
          <a:lstStyle/>
          <a:p>
            <a:r>
              <a:rPr lang="en-US" sz="5800" dirty="0">
                <a:latin typeface="Libre Baskerville" panose="02000000000000000000" pitchFamily="2" charset="0"/>
              </a:rPr>
              <a:t>Good News</a:t>
            </a:r>
            <a:r>
              <a:rPr lang="en-US" sz="6800" dirty="0">
                <a:latin typeface="Libre Baskerville" panose="02000000000000000000" pitchFamily="2" charset="0"/>
              </a:rPr>
              <a:t> </a:t>
            </a:r>
            <a:r>
              <a:rPr lang="en-US" sz="63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for everyone</a:t>
            </a:r>
            <a:endParaRPr lang="es-SV" sz="63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42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E757B-47C0-5C08-8947-AB75AC823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19DEA-F42E-4BDB-B265-533908C2D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42613"/>
            <a:ext cx="11327907" cy="297277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4 So </a:t>
            </a:r>
            <a:r>
              <a:rPr lang="en-US" sz="6400" b="1" spc="-150" dirty="0">
                <a:solidFill>
                  <a:srgbClr val="FF0000"/>
                </a:solidFill>
              </a:rPr>
              <a:t>Joseph</a:t>
            </a:r>
            <a:r>
              <a:rPr lang="en-US" sz="6400" b="1" spc="-150" dirty="0"/>
              <a:t> also went up from the town of </a:t>
            </a:r>
            <a:r>
              <a:rPr lang="en-US" sz="6400" b="1" spc="-150" dirty="0">
                <a:solidFill>
                  <a:srgbClr val="FF0000"/>
                </a:solidFill>
              </a:rPr>
              <a:t>Nazareth </a:t>
            </a:r>
            <a:r>
              <a:rPr lang="en-US" sz="6400" b="1" spc="-150" dirty="0"/>
              <a:t>in </a:t>
            </a:r>
            <a:r>
              <a:rPr lang="en-US" sz="6400" b="1" spc="-150" dirty="0">
                <a:solidFill>
                  <a:srgbClr val="FF0000"/>
                </a:solidFill>
              </a:rPr>
              <a:t>Galilee to Judea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84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A30FF-5429-4268-466D-869EFF909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F295E-9191-263C-0779-E8B5C3095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50564"/>
            <a:ext cx="11327907" cy="395687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to the </a:t>
            </a:r>
            <a:r>
              <a:rPr lang="en-US" sz="6400" b="1" spc="-150" dirty="0">
                <a:solidFill>
                  <a:srgbClr val="FF0000"/>
                </a:solidFill>
              </a:rPr>
              <a:t>city of David </a:t>
            </a:r>
            <a:r>
              <a:rPr lang="en-US" sz="6400" b="1" spc="-150" dirty="0"/>
              <a:t>called </a:t>
            </a:r>
            <a:r>
              <a:rPr lang="en-US" sz="6400" b="1" spc="-150" dirty="0">
                <a:solidFill>
                  <a:srgbClr val="FF0000"/>
                </a:solidFill>
              </a:rPr>
              <a:t>Bethlehem</a:t>
            </a:r>
            <a:r>
              <a:rPr lang="en-US" sz="6400" b="1" spc="-150" dirty="0"/>
              <a:t>, because he was of the </a:t>
            </a:r>
            <a:r>
              <a:rPr lang="en-US" sz="6400" b="1" spc="-150" dirty="0">
                <a:solidFill>
                  <a:srgbClr val="FF0000"/>
                </a:solidFill>
              </a:rPr>
              <a:t>house and family line of David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42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8DBD4-54ED-DFBB-CB54-EA790A49F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4D18A-9A62-C782-E604-6156E7F8C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75940"/>
            <a:ext cx="11327907" cy="490612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5 He went to be registered with </a:t>
            </a:r>
            <a:r>
              <a:rPr lang="en-US" sz="6400" b="1" spc="-150" dirty="0">
                <a:solidFill>
                  <a:srgbClr val="FF0000"/>
                </a:solidFill>
              </a:rPr>
              <a:t>Mary</a:t>
            </a:r>
            <a:r>
              <a:rPr lang="en-US" sz="6400" b="1" spc="-150" dirty="0"/>
              <a:t>, who was </a:t>
            </a:r>
            <a:r>
              <a:rPr lang="en-US" sz="6400" b="1" spc="-150" dirty="0">
                <a:solidFill>
                  <a:srgbClr val="FF0000"/>
                </a:solidFill>
              </a:rPr>
              <a:t>promised in marriage </a:t>
            </a:r>
            <a:r>
              <a:rPr lang="en-US" sz="6400" b="1" spc="-150" dirty="0"/>
              <a:t>to him, and who was </a:t>
            </a:r>
            <a:r>
              <a:rPr lang="en-US" sz="6400" b="1" spc="-150" dirty="0">
                <a:solidFill>
                  <a:srgbClr val="FF0000"/>
                </a:solidFill>
              </a:rPr>
              <a:t>expecting a child</a:t>
            </a:r>
            <a:r>
              <a:rPr lang="en-US" sz="6400" b="1" spc="-150" dirty="0"/>
              <a:t>.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77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26652-B451-00AB-7FF6-6D642A11B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249DA-4251-98E0-93AB-1E1F820A5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39780"/>
            <a:ext cx="11327907" cy="2978439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6 While they were there, the </a:t>
            </a:r>
            <a:r>
              <a:rPr lang="en-US" sz="6400" b="1" spc="-150" dirty="0">
                <a:solidFill>
                  <a:srgbClr val="FF0000"/>
                </a:solidFill>
              </a:rPr>
              <a:t>time came </a:t>
            </a:r>
            <a:r>
              <a:rPr lang="en-US" sz="6400" b="1" spc="-150" dirty="0"/>
              <a:t>for her to </a:t>
            </a:r>
            <a:r>
              <a:rPr lang="en-US" sz="6400" b="1" spc="-150" dirty="0">
                <a:solidFill>
                  <a:srgbClr val="FF0000"/>
                </a:solidFill>
              </a:rPr>
              <a:t>deliver her child</a:t>
            </a:r>
            <a:r>
              <a:rPr lang="en-US" sz="6400" b="1" spc="-150" dirty="0"/>
              <a:t>.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80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5904A-B225-1E0E-116E-74C6EA29D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92B3-3596-3287-6191-571BA2599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55164"/>
            <a:ext cx="11327907" cy="3947672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7 And </a:t>
            </a:r>
            <a:r>
              <a:rPr lang="en-US" sz="6400" b="1" spc="-150" dirty="0">
                <a:solidFill>
                  <a:srgbClr val="FF0000"/>
                </a:solidFill>
              </a:rPr>
              <a:t>she gave birth</a:t>
            </a:r>
            <a:r>
              <a:rPr lang="en-US" sz="6400" b="1" spc="-150" dirty="0"/>
              <a:t> to her </a:t>
            </a:r>
            <a:r>
              <a:rPr lang="en-US" sz="6400" b="1" spc="-150" dirty="0">
                <a:solidFill>
                  <a:srgbClr val="FF0000"/>
                </a:solidFill>
              </a:rPr>
              <a:t>firstborn son </a:t>
            </a:r>
            <a:r>
              <a:rPr lang="en-US" sz="6400" b="1" spc="-150" dirty="0"/>
              <a:t>and </a:t>
            </a:r>
            <a:r>
              <a:rPr lang="en-US" sz="6400" b="1" spc="-150" dirty="0">
                <a:solidFill>
                  <a:srgbClr val="FF0000"/>
                </a:solidFill>
              </a:rPr>
              <a:t>wrapped him </a:t>
            </a:r>
            <a:r>
              <a:rPr lang="en-US" sz="6400" b="1" spc="-150" dirty="0"/>
              <a:t>in </a:t>
            </a:r>
            <a:r>
              <a:rPr lang="en-US" sz="6400" b="1" spc="-150" dirty="0">
                <a:solidFill>
                  <a:srgbClr val="FF0000"/>
                </a:solidFill>
              </a:rPr>
              <a:t>strips of cloth </a:t>
            </a:r>
            <a:r>
              <a:rPr lang="en-US" sz="6400" b="1" spc="-150" dirty="0"/>
              <a:t>and laid him </a:t>
            </a:r>
            <a:r>
              <a:rPr lang="en-US" sz="6400" b="1" spc="-150" dirty="0">
                <a:solidFill>
                  <a:srgbClr val="FF0000"/>
                </a:solidFill>
              </a:rPr>
              <a:t>in a manger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01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897BF-F77B-6720-1016-F622FB6AA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C5C06-2818-D716-A384-71EF3DA71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17690"/>
            <a:ext cx="11327907" cy="2022619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because there was </a:t>
            </a:r>
            <a:r>
              <a:rPr lang="en-US" sz="6400" b="1" spc="-150" dirty="0">
                <a:solidFill>
                  <a:srgbClr val="FF0000"/>
                </a:solidFill>
              </a:rPr>
              <a:t>no place for them</a:t>
            </a:r>
            <a:r>
              <a:rPr lang="en-US" sz="6400" b="1" spc="-150" dirty="0"/>
              <a:t> in the </a:t>
            </a:r>
            <a:r>
              <a:rPr lang="en-US" sz="6400" b="1" spc="-150" dirty="0">
                <a:solidFill>
                  <a:srgbClr val="FF0000"/>
                </a:solidFill>
              </a:rPr>
              <a:t>inn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77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21DA8-1AE4-362E-4F22-171DD6CEA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F86EB-6656-DA22-8FE4-873051DA7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10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57319-6548-F516-2DFA-A490F436B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2101A-0227-4E5A-0F80-3BB2373E2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77566"/>
            <a:ext cx="11327907" cy="4902868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8 Now there were </a:t>
            </a:r>
            <a:r>
              <a:rPr lang="en-US" sz="6400" b="1" spc="-150" dirty="0">
                <a:solidFill>
                  <a:srgbClr val="FF0000"/>
                </a:solidFill>
              </a:rPr>
              <a:t>shepherds </a:t>
            </a:r>
            <a:r>
              <a:rPr lang="en-US" sz="6400" b="1" spc="-150" dirty="0"/>
              <a:t>nearby living </a:t>
            </a:r>
            <a:r>
              <a:rPr lang="en-US" sz="6400" b="1" spc="-150" dirty="0">
                <a:solidFill>
                  <a:srgbClr val="FF0000"/>
                </a:solidFill>
              </a:rPr>
              <a:t>out in the field</a:t>
            </a:r>
            <a:r>
              <a:rPr lang="en-US" sz="6400" b="1" spc="-150" dirty="0"/>
              <a:t>, keeping guard </a:t>
            </a:r>
            <a:r>
              <a:rPr lang="en-US" sz="6400" b="1" spc="-150" dirty="0">
                <a:solidFill>
                  <a:srgbClr val="FF0000"/>
                </a:solidFill>
              </a:rPr>
              <a:t>over their flock </a:t>
            </a:r>
            <a:r>
              <a:rPr lang="en-US" sz="6400" b="1" spc="-150" dirty="0"/>
              <a:t>at </a:t>
            </a:r>
            <a:r>
              <a:rPr lang="en-US" sz="6400" b="1" spc="-150" dirty="0">
                <a:solidFill>
                  <a:srgbClr val="FF0000"/>
                </a:solidFill>
              </a:rPr>
              <a:t>night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73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4C36B-39E2-D9C2-F747-3A7955578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F22C-8A8B-D4AD-3A8A-C8DBB3EF8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57542"/>
            <a:ext cx="11327907" cy="4942915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9 An </a:t>
            </a:r>
            <a:r>
              <a:rPr lang="en-US" sz="6400" b="1" spc="-150" dirty="0">
                <a:solidFill>
                  <a:srgbClr val="FF0000"/>
                </a:solidFill>
              </a:rPr>
              <a:t>angel of the Lord appeared</a:t>
            </a:r>
            <a:r>
              <a:rPr lang="en-US" sz="6400" b="1" spc="-150" dirty="0"/>
              <a:t> </a:t>
            </a:r>
            <a:r>
              <a:rPr lang="en-US" sz="6400" b="1" spc="-150" dirty="0">
                <a:solidFill>
                  <a:srgbClr val="FF0000"/>
                </a:solidFill>
              </a:rPr>
              <a:t>to them</a:t>
            </a:r>
            <a:r>
              <a:rPr lang="en-US" sz="6400" b="1" spc="-150" dirty="0"/>
              <a:t>, and the </a:t>
            </a:r>
            <a:r>
              <a:rPr lang="en-US" sz="6400" b="1" spc="-150" dirty="0">
                <a:solidFill>
                  <a:srgbClr val="FF0000"/>
                </a:solidFill>
              </a:rPr>
              <a:t>glory of the Lord </a:t>
            </a:r>
            <a:r>
              <a:rPr lang="en-US" sz="6400" b="1" spc="-150" dirty="0"/>
              <a:t>shone around them, and they were </a:t>
            </a:r>
            <a:r>
              <a:rPr lang="en-US" sz="6400" b="1" spc="-150" dirty="0">
                <a:solidFill>
                  <a:srgbClr val="FF0000"/>
                </a:solidFill>
              </a:rPr>
              <a:t>absolutely terrified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09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678C9-CB01-3DED-C5A5-7BA034556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D14CD-9791-5F08-AEA7-122D1B8C6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15368"/>
            <a:ext cx="11327907" cy="202726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10 But </a:t>
            </a:r>
            <a:r>
              <a:rPr lang="en-US" sz="6400" b="1" spc="-150" dirty="0">
                <a:solidFill>
                  <a:srgbClr val="FF0000"/>
                </a:solidFill>
              </a:rPr>
              <a:t>the angel said </a:t>
            </a:r>
            <a:r>
              <a:rPr lang="en-US" sz="6400" b="1" spc="-150" dirty="0"/>
              <a:t>to them,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46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A2E8A-138E-56C1-A7A7-BB2DE0784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900671-585B-887C-17CE-39E13F37B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D1F56D-5BD6-C9D0-5030-EC7953E4D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0" y="2597820"/>
            <a:ext cx="10253767" cy="935412"/>
          </a:xfrm>
        </p:spPr>
        <p:txBody>
          <a:bodyPr>
            <a:noAutofit/>
          </a:bodyPr>
          <a:lstStyle/>
          <a:p>
            <a:r>
              <a:rPr lang="en-US" sz="7800" dirty="0">
                <a:latin typeface="Libre Baskerville" panose="02000000000000000000" pitchFamily="2" charset="0"/>
              </a:rPr>
              <a:t>Salvation is Born</a:t>
            </a:r>
            <a:endParaRPr lang="es-SV" sz="7800" i="1" dirty="0">
              <a:solidFill>
                <a:srgbClr val="C00000"/>
              </a:solidFill>
              <a:latin typeface="Libre Baskerville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291620-0C6F-1960-6AA9-7D447D4DF296}"/>
              </a:ext>
            </a:extLst>
          </p:cNvPr>
          <p:cNvSpPr txBox="1"/>
          <p:nvPr/>
        </p:nvSpPr>
        <p:spPr>
          <a:xfrm>
            <a:off x="371657" y="3666081"/>
            <a:ext cx="114486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Luke 2:1-20</a:t>
            </a:r>
          </a:p>
          <a:p>
            <a:pPr algn="ctr"/>
            <a:r>
              <a:rPr lang="en-US" sz="66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The birth of Jesus</a:t>
            </a:r>
            <a:endParaRPr lang="es-SV" sz="68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02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C0214-180D-D5EF-4970-FFFA25692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EBC7E-FF3A-8512-5A3B-874B9DD9A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15368"/>
            <a:ext cx="11327907" cy="202726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“</a:t>
            </a:r>
            <a:r>
              <a:rPr lang="en-US" sz="6400" b="1" spc="-150" dirty="0">
                <a:solidFill>
                  <a:srgbClr val="FF0000"/>
                </a:solidFill>
              </a:rPr>
              <a:t>Do not be afraid!</a:t>
            </a:r>
            <a:endParaRPr lang="es-SV" sz="6400" b="1" i="1" spc="-1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52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D638E-D62F-0A88-7227-CCA4D9AB4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931C7-934D-73F6-2511-CAA3DD9C4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65906"/>
            <a:ext cx="11327907" cy="3926188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>
                <a:solidFill>
                  <a:srgbClr val="FF0000"/>
                </a:solidFill>
              </a:rPr>
              <a:t>Listen carefully</a:t>
            </a:r>
            <a:r>
              <a:rPr lang="en-US" sz="6400" b="1" spc="-150" dirty="0"/>
              <a:t>, for I proclaim to you </a:t>
            </a:r>
            <a:r>
              <a:rPr lang="en-US" sz="6400" b="1" spc="-150" dirty="0">
                <a:solidFill>
                  <a:srgbClr val="FF0000"/>
                </a:solidFill>
              </a:rPr>
              <a:t>good news </a:t>
            </a:r>
            <a:r>
              <a:rPr lang="en-US" sz="6400" b="1" spc="-150" dirty="0"/>
              <a:t>that </a:t>
            </a:r>
            <a:r>
              <a:rPr lang="en-US" sz="6400" b="1" spc="-150" dirty="0">
                <a:solidFill>
                  <a:srgbClr val="FF0000"/>
                </a:solidFill>
              </a:rPr>
              <a:t>brings great joy </a:t>
            </a:r>
            <a:r>
              <a:rPr lang="en-US" sz="6400" b="1" spc="-150" dirty="0"/>
              <a:t>to </a:t>
            </a:r>
            <a:r>
              <a:rPr lang="en-US" sz="6400" b="1" spc="-150" dirty="0">
                <a:solidFill>
                  <a:srgbClr val="FF0000"/>
                </a:solidFill>
              </a:rPr>
              <a:t>all the people</a:t>
            </a:r>
            <a:r>
              <a:rPr lang="en-US" sz="6400" b="1" spc="-150" dirty="0"/>
              <a:t>: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25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BE623-F42C-5305-B7CD-80C4D691F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A1A66-2D14-268C-A61C-E9E63F94E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41924"/>
            <a:ext cx="11327907" cy="1974152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11 </a:t>
            </a:r>
            <a:r>
              <a:rPr lang="en-US" sz="6400" b="1" spc="-150" dirty="0">
                <a:solidFill>
                  <a:srgbClr val="FF0000"/>
                </a:solidFill>
              </a:rPr>
              <a:t>Today your Savior is born</a:t>
            </a:r>
            <a:r>
              <a:rPr lang="en-US" sz="6400" b="1" spc="-150" dirty="0"/>
              <a:t> in the </a:t>
            </a:r>
            <a:r>
              <a:rPr lang="en-US" sz="6400" b="1" spc="-150" dirty="0">
                <a:solidFill>
                  <a:srgbClr val="FF0000"/>
                </a:solidFill>
              </a:rPr>
              <a:t>city of David</a:t>
            </a:r>
            <a:r>
              <a:rPr lang="en-US" sz="6400" b="1" spc="-150" dirty="0"/>
              <a:t>.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96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4B034-1B49-91B3-BD34-19A426E1A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B8C3C-9206-A137-84D8-96F69576C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907145"/>
            <a:ext cx="11327907" cy="104371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He is </a:t>
            </a:r>
            <a:r>
              <a:rPr lang="en-US" sz="6400" b="1" spc="-150" dirty="0">
                <a:solidFill>
                  <a:srgbClr val="FF0000"/>
                </a:solidFill>
              </a:rPr>
              <a:t>Christ the Lord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153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AAE05-1CF9-3EA9-F679-CF1A4E4FA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4581-7924-05F4-2BBE-AB0C2BDB9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361632"/>
            <a:ext cx="11327907" cy="4134736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12 This will be a </a:t>
            </a:r>
            <a:r>
              <a:rPr lang="en-US" sz="6400" b="1" spc="-150" dirty="0">
                <a:solidFill>
                  <a:srgbClr val="FF0000"/>
                </a:solidFill>
              </a:rPr>
              <a:t>sign for you</a:t>
            </a:r>
            <a:r>
              <a:rPr lang="en-US" sz="6400" b="1" spc="-150" dirty="0"/>
              <a:t>: </a:t>
            </a:r>
            <a:r>
              <a:rPr lang="en-US" sz="6400" b="1" spc="-150" dirty="0">
                <a:solidFill>
                  <a:srgbClr val="FF0000"/>
                </a:solidFill>
              </a:rPr>
              <a:t>You will find a baby wrapped</a:t>
            </a:r>
            <a:r>
              <a:rPr lang="en-US" sz="6400" b="1" spc="-150" dirty="0"/>
              <a:t> in </a:t>
            </a:r>
            <a:r>
              <a:rPr lang="en-US" sz="6400" b="1" spc="-150" dirty="0">
                <a:solidFill>
                  <a:srgbClr val="FF0000"/>
                </a:solidFill>
              </a:rPr>
              <a:t>strips of cloth </a:t>
            </a:r>
            <a:r>
              <a:rPr lang="en-US" sz="6400" b="1" spc="-150" dirty="0"/>
              <a:t>and </a:t>
            </a:r>
            <a:r>
              <a:rPr lang="en-US" sz="6400" b="1" spc="-150" dirty="0">
                <a:solidFill>
                  <a:srgbClr val="FF0000"/>
                </a:solidFill>
              </a:rPr>
              <a:t>lying in a manger</a:t>
            </a:r>
            <a:r>
              <a:rPr lang="en-US" sz="6400" b="1" spc="-150" dirty="0"/>
              <a:t>.”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22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ACD20-9C8A-968D-02D8-FC25AD6BA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01DEF-B555-A0F3-8DBD-966B770C0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361632"/>
            <a:ext cx="11327907" cy="4134736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13 Suddenly a vast, </a:t>
            </a:r>
            <a:r>
              <a:rPr lang="en-US" sz="6400" b="1" spc="-150" dirty="0">
                <a:solidFill>
                  <a:srgbClr val="FF0000"/>
                </a:solidFill>
              </a:rPr>
              <a:t>heavenly army </a:t>
            </a:r>
            <a:r>
              <a:rPr lang="en-US" sz="6400" b="1" spc="-150" dirty="0"/>
              <a:t>appeared with </a:t>
            </a:r>
            <a:r>
              <a:rPr lang="en-US" sz="6400" b="1" spc="-150" dirty="0">
                <a:solidFill>
                  <a:srgbClr val="FF0000"/>
                </a:solidFill>
              </a:rPr>
              <a:t>the angel</a:t>
            </a:r>
            <a:r>
              <a:rPr lang="en-US" sz="6400" b="1" spc="-150" dirty="0"/>
              <a:t>, </a:t>
            </a:r>
            <a:r>
              <a:rPr lang="en-US" sz="6400" b="1" spc="-150" dirty="0">
                <a:solidFill>
                  <a:srgbClr val="FF0000"/>
                </a:solidFill>
              </a:rPr>
              <a:t>praising God</a:t>
            </a:r>
            <a:r>
              <a:rPr lang="en-US" sz="6400" b="1" spc="-150" dirty="0"/>
              <a:t> and saying,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24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BF0CC-7ABA-77A4-7566-548BFD9E9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A2732-F309-9A93-0A68-75AB6BCE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81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57F52-DA76-3D7A-0350-7BD2366B9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407FE-317B-DC94-3E8C-08C94B466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57339"/>
            <a:ext cx="11327907" cy="394332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14 “</a:t>
            </a:r>
            <a:r>
              <a:rPr lang="en-US" sz="6400" b="1" spc="-150" dirty="0">
                <a:solidFill>
                  <a:srgbClr val="FF0000"/>
                </a:solidFill>
              </a:rPr>
              <a:t>Glory to God </a:t>
            </a:r>
            <a:r>
              <a:rPr lang="en-US" sz="6400" b="1" spc="-150" dirty="0"/>
              <a:t>in the </a:t>
            </a:r>
            <a:r>
              <a:rPr lang="en-US" sz="6400" b="1" spc="-150" dirty="0">
                <a:solidFill>
                  <a:srgbClr val="FF0000"/>
                </a:solidFill>
              </a:rPr>
              <a:t>highest</a:t>
            </a:r>
            <a:r>
              <a:rPr lang="en-US" sz="6400" b="1" spc="-150" dirty="0"/>
              <a:t>, and on </a:t>
            </a:r>
            <a:r>
              <a:rPr lang="en-US" sz="6400" b="1" spc="-150" dirty="0">
                <a:solidFill>
                  <a:srgbClr val="FF0000"/>
                </a:solidFill>
              </a:rPr>
              <a:t>earth peace among people </a:t>
            </a:r>
            <a:r>
              <a:rPr lang="en-US" sz="6400" b="1" spc="-150" dirty="0"/>
              <a:t>with whom </a:t>
            </a:r>
            <a:r>
              <a:rPr lang="en-US" sz="6400" b="1" spc="-150" dirty="0">
                <a:solidFill>
                  <a:srgbClr val="FF0000"/>
                </a:solidFill>
              </a:rPr>
              <a:t>He is pleased</a:t>
            </a:r>
            <a:r>
              <a:rPr lang="en-US" sz="6400" b="1" spc="-150" dirty="0"/>
              <a:t>!”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47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C470C-BDEA-F5F5-8F41-26D34248B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3F5E6-F1AF-010B-FAA0-F099846A3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32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60F9D-213D-617F-259F-20444C829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5C65-F45D-BA6D-DB4B-3961FF9DF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49318"/>
            <a:ext cx="11327907" cy="395936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15 When the </a:t>
            </a:r>
            <a:r>
              <a:rPr lang="en-US" sz="6400" b="1" spc="-150" dirty="0">
                <a:solidFill>
                  <a:srgbClr val="FF0000"/>
                </a:solidFill>
              </a:rPr>
              <a:t>angels left them </a:t>
            </a:r>
            <a:r>
              <a:rPr lang="en-US" sz="6400" b="1" spc="-150" dirty="0"/>
              <a:t>and went back to </a:t>
            </a:r>
            <a:r>
              <a:rPr lang="en-US" sz="6400" b="1" spc="-150" dirty="0">
                <a:solidFill>
                  <a:srgbClr val="FF0000"/>
                </a:solidFill>
              </a:rPr>
              <a:t>heaven</a:t>
            </a:r>
            <a:r>
              <a:rPr lang="en-US" sz="6400" b="1" spc="-150" dirty="0"/>
              <a:t>, the </a:t>
            </a:r>
            <a:r>
              <a:rPr lang="en-US" sz="6400" b="1" spc="-150" dirty="0">
                <a:solidFill>
                  <a:srgbClr val="FF0000"/>
                </a:solidFill>
              </a:rPr>
              <a:t>shepherds said </a:t>
            </a:r>
            <a:r>
              <a:rPr lang="en-US" sz="6400" b="1" spc="-150" dirty="0"/>
              <a:t>to </a:t>
            </a:r>
            <a:r>
              <a:rPr lang="en-US" sz="6400" b="1" spc="-150" dirty="0">
                <a:solidFill>
                  <a:srgbClr val="FF0000"/>
                </a:solidFill>
              </a:rPr>
              <a:t>one another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9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6F44F-38C3-E387-43CC-62AEF3257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BD25-4415-19A3-3F56-20BBEF976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4" y="2415202"/>
            <a:ext cx="10253767" cy="935412"/>
          </a:xfrm>
        </p:spPr>
        <p:txBody>
          <a:bodyPr>
            <a:noAutofit/>
          </a:bodyPr>
          <a:lstStyle/>
          <a:p>
            <a:r>
              <a:rPr lang="en-US" sz="9200" dirty="0"/>
              <a:t>The Gospel of Luke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F56A1-B9E8-A838-6EA6-5EBD3723C931}"/>
              </a:ext>
            </a:extLst>
          </p:cNvPr>
          <p:cNvSpPr txBox="1"/>
          <p:nvPr/>
        </p:nvSpPr>
        <p:spPr>
          <a:xfrm>
            <a:off x="3078327" y="3507387"/>
            <a:ext cx="60353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i="1" dirty="0">
                <a:solidFill>
                  <a:srgbClr val="C00000"/>
                </a:solidFill>
                <a:latin typeface="Libre Baskerville" panose="02000000000000000000" pitchFamily="2" charset="0"/>
              </a:rPr>
              <a:t>an introduction</a:t>
            </a:r>
            <a:endParaRPr lang="es-SV" sz="7600" i="1" dirty="0">
              <a:latin typeface="Libre Baskervill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68B2A-C780-C41E-14DE-06F1C8599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8"/>
          <a:stretch/>
        </p:blipFill>
        <p:spPr>
          <a:xfrm>
            <a:off x="0" y="0"/>
            <a:ext cx="12268940" cy="691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17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D5D20-D4EC-68AF-8C98-CC552C9E5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00C0C-2350-A48C-1687-BDFCF0F0A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95369"/>
            <a:ext cx="11327907" cy="486726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“Let us go over to </a:t>
            </a:r>
            <a:r>
              <a:rPr lang="en-US" sz="6400" b="1" spc="-150" dirty="0">
                <a:solidFill>
                  <a:srgbClr val="FF0000"/>
                </a:solidFill>
              </a:rPr>
              <a:t>Bethlehem </a:t>
            </a:r>
            <a:r>
              <a:rPr lang="en-US" sz="6400" b="1" spc="-150" dirty="0"/>
              <a:t>and </a:t>
            </a:r>
            <a:r>
              <a:rPr lang="en-US" sz="6400" b="1" spc="-150" dirty="0">
                <a:solidFill>
                  <a:srgbClr val="FF0000"/>
                </a:solidFill>
              </a:rPr>
              <a:t>see this thing </a:t>
            </a:r>
            <a:r>
              <a:rPr lang="en-US" sz="6400" b="1" spc="-150" dirty="0"/>
              <a:t>that has </a:t>
            </a:r>
            <a:r>
              <a:rPr lang="en-US" sz="6400" b="1" spc="-150" dirty="0">
                <a:solidFill>
                  <a:srgbClr val="FF0000"/>
                </a:solidFill>
              </a:rPr>
              <a:t>taken place</a:t>
            </a:r>
            <a:r>
              <a:rPr lang="en-US" sz="6400" b="1" spc="-150" dirty="0"/>
              <a:t>, that </a:t>
            </a:r>
            <a:r>
              <a:rPr lang="en-US" sz="6400" b="1" spc="-150" dirty="0">
                <a:solidFill>
                  <a:srgbClr val="FF0000"/>
                </a:solidFill>
              </a:rPr>
              <a:t>the Lord has made known to us</a:t>
            </a:r>
            <a:r>
              <a:rPr lang="en-US" sz="6400" b="1" spc="-150" dirty="0"/>
              <a:t>.”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81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8766D-5EDE-1258-1454-DE864C007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875DF-0CB7-794F-B10F-C9752E5B2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44548"/>
            <a:ext cx="11327907" cy="396890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16 So they </a:t>
            </a:r>
            <a:r>
              <a:rPr lang="en-US" sz="6400" b="1" spc="-150" dirty="0">
                <a:solidFill>
                  <a:srgbClr val="FF0000"/>
                </a:solidFill>
              </a:rPr>
              <a:t>hurried </a:t>
            </a:r>
            <a:r>
              <a:rPr lang="en-US" sz="6400" b="1" spc="-150" dirty="0"/>
              <a:t>off and located </a:t>
            </a:r>
            <a:r>
              <a:rPr lang="en-US" sz="6400" b="1" spc="-150" dirty="0">
                <a:solidFill>
                  <a:srgbClr val="FF0000"/>
                </a:solidFill>
              </a:rPr>
              <a:t>Mary and Joseph</a:t>
            </a:r>
            <a:r>
              <a:rPr lang="en-US" sz="6400" b="1" spc="-150" dirty="0"/>
              <a:t>, and </a:t>
            </a:r>
            <a:r>
              <a:rPr lang="en-US" sz="6400" b="1" spc="-150" dirty="0">
                <a:solidFill>
                  <a:srgbClr val="FF0000"/>
                </a:solidFill>
              </a:rPr>
              <a:t>found the baby </a:t>
            </a:r>
            <a:r>
              <a:rPr lang="en-US" sz="6400" b="1" spc="-150" dirty="0"/>
              <a:t>lying in a </a:t>
            </a:r>
            <a:r>
              <a:rPr lang="en-US" sz="6400" b="1" spc="-150" dirty="0">
                <a:solidFill>
                  <a:srgbClr val="FF0000"/>
                </a:solidFill>
              </a:rPr>
              <a:t>manger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70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2B6B8-63BA-4B15-F994-509F4563B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87FA-551D-580C-5F1C-007B2BB09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18063"/>
            <a:ext cx="11327907" cy="302187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17 When they </a:t>
            </a:r>
            <a:r>
              <a:rPr lang="en-US" sz="6400" b="1" spc="-150" dirty="0">
                <a:solidFill>
                  <a:srgbClr val="FF0000"/>
                </a:solidFill>
              </a:rPr>
              <a:t>saw Him</a:t>
            </a:r>
            <a:r>
              <a:rPr lang="en-US" sz="6400" b="1" spc="-150" dirty="0"/>
              <a:t>, they </a:t>
            </a:r>
            <a:r>
              <a:rPr lang="en-US" sz="6400" b="1" spc="-150" dirty="0">
                <a:solidFill>
                  <a:srgbClr val="FF0000"/>
                </a:solidFill>
              </a:rPr>
              <a:t>related</a:t>
            </a:r>
            <a:r>
              <a:rPr lang="en-US" sz="6400" b="1" spc="-150" dirty="0"/>
              <a:t> what they had </a:t>
            </a:r>
            <a:r>
              <a:rPr lang="en-US" sz="6400" b="1" spc="-150" dirty="0">
                <a:solidFill>
                  <a:srgbClr val="FF0000"/>
                </a:solidFill>
              </a:rPr>
              <a:t>been told </a:t>
            </a:r>
            <a:r>
              <a:rPr lang="en-US" sz="6400" b="1" spc="-150" dirty="0"/>
              <a:t>about </a:t>
            </a:r>
            <a:r>
              <a:rPr lang="en-US" sz="6400" b="1" spc="-150" dirty="0">
                <a:solidFill>
                  <a:srgbClr val="FF0000"/>
                </a:solidFill>
              </a:rPr>
              <a:t>this child</a:t>
            </a:r>
            <a:r>
              <a:rPr lang="en-US" sz="6400" b="1" spc="-150" dirty="0"/>
              <a:t>,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31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09F7F-F103-6605-64B9-45F44B139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64327-E075-67E5-385D-061C4F129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18063"/>
            <a:ext cx="11327907" cy="302187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18 and </a:t>
            </a:r>
            <a:r>
              <a:rPr lang="en-US" sz="6400" b="1" spc="-150" dirty="0">
                <a:solidFill>
                  <a:srgbClr val="FF0000"/>
                </a:solidFill>
              </a:rPr>
              <a:t>all who heard </a:t>
            </a:r>
            <a:r>
              <a:rPr lang="en-US" sz="6400" b="1" spc="-150" dirty="0"/>
              <a:t>it were </a:t>
            </a:r>
            <a:r>
              <a:rPr lang="en-US" sz="6400" b="1" spc="-150" dirty="0">
                <a:solidFill>
                  <a:srgbClr val="FF0000"/>
                </a:solidFill>
              </a:rPr>
              <a:t>astonished</a:t>
            </a:r>
            <a:r>
              <a:rPr lang="en-US" sz="6400" b="1" spc="-150" dirty="0"/>
              <a:t> at what the </a:t>
            </a:r>
            <a:r>
              <a:rPr lang="en-US" sz="6400" b="1" spc="-150" dirty="0">
                <a:solidFill>
                  <a:srgbClr val="FF0000"/>
                </a:solidFill>
              </a:rPr>
              <a:t>shepherds</a:t>
            </a:r>
            <a:r>
              <a:rPr lang="en-US" sz="6400" b="1" spc="-150" dirty="0"/>
              <a:t> said.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93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24CAB-2ABC-E91B-0AF3-72BFB91E3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8E307-3355-016E-5E9E-4B0E8ACB3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80400"/>
            <a:ext cx="11327907" cy="3897199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19 But </a:t>
            </a:r>
            <a:r>
              <a:rPr lang="en-US" sz="6400" b="1" spc="-150" dirty="0">
                <a:solidFill>
                  <a:srgbClr val="FF0000"/>
                </a:solidFill>
              </a:rPr>
              <a:t>Mary treasured </a:t>
            </a:r>
            <a:r>
              <a:rPr lang="en-US" sz="6400" b="1" spc="-150" dirty="0"/>
              <a:t>up all </a:t>
            </a:r>
            <a:r>
              <a:rPr lang="en-US" sz="6400" b="1" spc="-150" dirty="0">
                <a:solidFill>
                  <a:srgbClr val="FF0000"/>
                </a:solidFill>
              </a:rPr>
              <a:t>these words</a:t>
            </a:r>
            <a:r>
              <a:rPr lang="en-US" sz="6400" b="1" spc="-150" dirty="0"/>
              <a:t>, pondering in </a:t>
            </a:r>
            <a:r>
              <a:rPr lang="en-US" sz="6400" b="1" spc="-150" dirty="0">
                <a:solidFill>
                  <a:srgbClr val="FF0000"/>
                </a:solidFill>
              </a:rPr>
              <a:t>her heart </a:t>
            </a:r>
            <a:r>
              <a:rPr lang="en-US" sz="6400" b="1" spc="-150" dirty="0"/>
              <a:t>what they </a:t>
            </a:r>
            <a:r>
              <a:rPr lang="en-US" sz="6400" b="1" spc="-150" dirty="0">
                <a:solidFill>
                  <a:srgbClr val="FF0000"/>
                </a:solidFill>
              </a:rPr>
              <a:t>might mean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45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1741C-5F48-3939-3D2B-B382FE9B3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93213-3771-7D5B-7F4C-19298E478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50063"/>
            <a:ext cx="11327907" cy="395787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20 So the </a:t>
            </a:r>
            <a:r>
              <a:rPr lang="en-US" sz="6400" b="1" spc="-150" dirty="0">
                <a:solidFill>
                  <a:srgbClr val="FF0000"/>
                </a:solidFill>
              </a:rPr>
              <a:t>shepherds returned</a:t>
            </a:r>
            <a:r>
              <a:rPr lang="en-US" sz="6400" b="1" spc="-150" dirty="0"/>
              <a:t>, </a:t>
            </a:r>
            <a:r>
              <a:rPr lang="en-US" sz="6400" b="1" spc="-150" dirty="0">
                <a:solidFill>
                  <a:srgbClr val="FF0000"/>
                </a:solidFill>
              </a:rPr>
              <a:t>glorifying and praising God </a:t>
            </a:r>
            <a:r>
              <a:rPr lang="en-US" sz="6400" b="1" spc="-150" dirty="0"/>
              <a:t>for all they had </a:t>
            </a:r>
            <a:r>
              <a:rPr lang="en-US" sz="6400" b="1" spc="-150" dirty="0">
                <a:solidFill>
                  <a:srgbClr val="FF0000"/>
                </a:solidFill>
              </a:rPr>
              <a:t>heard and seen</a:t>
            </a:r>
            <a:r>
              <a:rPr lang="en-US" sz="6400" b="1" spc="-150" dirty="0"/>
              <a:t>;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3568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5EAEC-212B-BA20-5CDA-AD7ABAEED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FD283-752E-021E-7BCA-93944A971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39531"/>
            <a:ext cx="11327907" cy="1978937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>
                <a:solidFill>
                  <a:srgbClr val="FF0000"/>
                </a:solidFill>
              </a:rPr>
              <a:t>everything</a:t>
            </a:r>
            <a:r>
              <a:rPr lang="en-US" sz="6400" b="1" spc="-150" dirty="0"/>
              <a:t> was </a:t>
            </a:r>
            <a:r>
              <a:rPr lang="en-US" sz="6400" b="1" spc="-150" dirty="0">
                <a:solidFill>
                  <a:srgbClr val="FF0000"/>
                </a:solidFill>
              </a:rPr>
              <a:t>just</a:t>
            </a:r>
            <a:r>
              <a:rPr lang="en-US" sz="6400" b="1" spc="-150" dirty="0"/>
              <a:t> as they </a:t>
            </a:r>
            <a:r>
              <a:rPr lang="en-US" sz="6400" b="1" spc="-150" dirty="0">
                <a:solidFill>
                  <a:srgbClr val="FF0000"/>
                </a:solidFill>
              </a:rPr>
              <a:t>had been told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318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70451-EBE2-C06A-C5FC-41B862740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E649E-0467-E30A-6B93-FFE582D52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417250"/>
            <a:ext cx="10864820" cy="580599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333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1A774-2994-7153-CBAE-D195AF984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BC24-4678-1F4D-0C53-2DC8A03DE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1481067"/>
            <a:ext cx="10864820" cy="3895866"/>
          </a:xfrm>
        </p:spPr>
        <p:txBody>
          <a:bodyPr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7400" b="1" dirty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  <a:t>Is</a:t>
            </a:r>
            <a:r>
              <a:rPr kumimoji="0" lang="en-US" sz="7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your faith based on</a:t>
            </a:r>
            <a:br>
              <a:rPr kumimoji="0" lang="en-US" sz="7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lang="en-US" sz="8600" b="1" dirty="0">
                <a:ln>
                  <a:noFill/>
                </a:ln>
                <a:solidFill>
                  <a:srgbClr val="FF0000"/>
                </a:solidFill>
                <a:effectLst/>
                <a:ea typeface="+mn-ea"/>
                <a:cs typeface="+mn-cs"/>
              </a:rPr>
              <a:t>an encounter with Jesus</a:t>
            </a:r>
            <a:r>
              <a:rPr kumimoji="0" lang="en-US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  <a:endParaRPr lang="es-SV" sz="8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518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C43DF-47E0-3874-8732-CF6F5E6FA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D8FCE-3EF2-AB7C-99EC-59AA63B7C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4" y="2415202"/>
            <a:ext cx="10253767" cy="935412"/>
          </a:xfrm>
        </p:spPr>
        <p:txBody>
          <a:bodyPr>
            <a:noAutofit/>
          </a:bodyPr>
          <a:lstStyle/>
          <a:p>
            <a:r>
              <a:rPr lang="en-US" sz="9200" dirty="0"/>
              <a:t>The Gospel of Luke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916533-B1E9-6E21-6322-1E9F90CB6035}"/>
              </a:ext>
            </a:extLst>
          </p:cNvPr>
          <p:cNvSpPr txBox="1"/>
          <p:nvPr/>
        </p:nvSpPr>
        <p:spPr>
          <a:xfrm>
            <a:off x="3078327" y="3507387"/>
            <a:ext cx="60353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i="1" dirty="0">
                <a:solidFill>
                  <a:srgbClr val="C00000"/>
                </a:solidFill>
                <a:latin typeface="Libre Baskerville" panose="02000000000000000000" pitchFamily="2" charset="0"/>
              </a:rPr>
              <a:t>an introduction</a:t>
            </a:r>
            <a:endParaRPr lang="es-SV" sz="7600" i="1" dirty="0">
              <a:latin typeface="Libre Baskervill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57B2DE-50D7-8284-A216-5C5DC8191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8"/>
          <a:stretch/>
        </p:blipFill>
        <p:spPr>
          <a:xfrm>
            <a:off x="0" y="0"/>
            <a:ext cx="12268940" cy="691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42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F1EFA-EB11-13F0-ACAC-C654F55C9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0A333-9896-2E15-8747-B1712A7EA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350924"/>
            <a:ext cx="11327907" cy="415615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>
                <a:latin typeface="Libre Baskerville" panose="02000000000000000000" pitchFamily="2" charset="0"/>
              </a:rPr>
              <a:t>Understanding ‘the why’ behind </a:t>
            </a:r>
            <a:r>
              <a:rPr lang="en-US" sz="6600" b="1" i="1" spc="-150" dirty="0">
                <a:solidFill>
                  <a:srgbClr val="FF0000"/>
                </a:solidFill>
              </a:rPr>
              <a:t>Jesus’ birth,</a:t>
            </a:r>
            <a:r>
              <a:rPr lang="en-US" sz="7200" b="1" spc="-150" dirty="0">
                <a:solidFill>
                  <a:srgbClr val="FF0000"/>
                </a:solidFill>
                <a:latin typeface="Libre Baskerville" panose="02000000000000000000" pitchFamily="2" charset="0"/>
              </a:rPr>
              <a:t> </a:t>
            </a:r>
            <a:r>
              <a:rPr lang="en-US" sz="6400" b="1" spc="-150" dirty="0">
                <a:latin typeface="Libre Baskerville" panose="02000000000000000000" pitchFamily="2" charset="0"/>
              </a:rPr>
              <a:t>and what it</a:t>
            </a:r>
            <a:r>
              <a:rPr lang="en-US" sz="6600" b="1" i="1" spc="-150" dirty="0">
                <a:solidFill>
                  <a:srgbClr val="FF0000"/>
                </a:solidFill>
                <a:latin typeface="Libre Baskerville" panose="02000000000000000000" pitchFamily="2" charset="0"/>
              </a:rPr>
              <a:t> means for you and me </a:t>
            </a:r>
            <a:r>
              <a:rPr lang="en-US" sz="6400" b="1" spc="-150" dirty="0">
                <a:solidFill>
                  <a:schemeClr val="tx1"/>
                </a:solidFill>
                <a:latin typeface="Libre Baskerville" panose="02000000000000000000" pitchFamily="2" charset="0"/>
              </a:rPr>
              <a:t>today.</a:t>
            </a:r>
            <a:endParaRPr lang="es-SV" sz="6400" b="1" spc="-150" dirty="0">
              <a:solidFill>
                <a:schemeClr val="tx1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043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6A263-3C34-8F8E-32B3-3611317CF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425525-C475-B8F1-6876-56270F4A1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C151F-34F2-73AC-7A7F-B0B659F50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470" y="5752730"/>
            <a:ext cx="9440034" cy="935412"/>
          </a:xfrm>
        </p:spPr>
        <p:txBody>
          <a:bodyPr>
            <a:noAutofit/>
          </a:bodyPr>
          <a:lstStyle/>
          <a:p>
            <a:r>
              <a:rPr lang="en-US" sz="5800" dirty="0">
                <a:latin typeface="Libre Baskerville" panose="02000000000000000000" pitchFamily="2" charset="0"/>
              </a:rPr>
              <a:t>Good News</a:t>
            </a:r>
            <a:r>
              <a:rPr lang="en-US" sz="6800" dirty="0">
                <a:latin typeface="Libre Baskerville" panose="02000000000000000000" pitchFamily="2" charset="0"/>
              </a:rPr>
              <a:t> </a:t>
            </a:r>
            <a:r>
              <a:rPr lang="en-US" sz="63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for everyone</a:t>
            </a:r>
            <a:endParaRPr lang="es-SV" sz="63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79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344E9-E4AA-CCCD-0297-8B12A8A65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C4743-5FE6-B4D7-BF63-8B75BE2CA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8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6CDF5-4CD1-CC90-A5EB-44D98353B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81AA8-B9C8-84A8-CE02-5FB935873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87" y="3429000"/>
            <a:ext cx="10864820" cy="935412"/>
          </a:xfrm>
        </p:spPr>
        <p:txBody>
          <a:bodyPr>
            <a:noAutofit/>
          </a:bodyPr>
          <a:lstStyle/>
          <a:p>
            <a:r>
              <a:rPr lang="en-US" sz="9600" dirty="0">
                <a:latin typeface="Libre Baskerville" panose="02000000000000000000" pitchFamily="2" charset="0"/>
              </a:rPr>
              <a:t>The Birth of Jesus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236718-ACFB-6C61-91A5-2510230A6A6A}"/>
              </a:ext>
            </a:extLst>
          </p:cNvPr>
          <p:cNvSpPr txBox="1"/>
          <p:nvPr/>
        </p:nvSpPr>
        <p:spPr>
          <a:xfrm>
            <a:off x="2590797" y="4526362"/>
            <a:ext cx="7010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dirty="0">
                <a:solidFill>
                  <a:srgbClr val="FF0000"/>
                </a:solidFill>
                <a:latin typeface="Libre Baskerville" panose="02000000000000000000" pitchFamily="2" charset="0"/>
              </a:rPr>
              <a:t>(Luke 2:1-20)</a:t>
            </a:r>
            <a:endParaRPr lang="es-SV" sz="6800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0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C7E80-12D3-20DC-247A-0681FC92C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404BA-7A70-09C5-BE72-D1C1CCB7E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50837"/>
            <a:ext cx="11327907" cy="3956325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 Now in those days </a:t>
            </a:r>
            <a:r>
              <a:rPr lang="en-US" sz="6400" b="1" spc="-150" dirty="0">
                <a:solidFill>
                  <a:srgbClr val="FF0000"/>
                </a:solidFill>
              </a:rPr>
              <a:t>a decree </a:t>
            </a:r>
            <a:r>
              <a:rPr lang="en-US" sz="6400" b="1" spc="-150" dirty="0"/>
              <a:t>went out from </a:t>
            </a:r>
            <a:r>
              <a:rPr lang="en-US" sz="6400" b="1" spc="-150" dirty="0">
                <a:solidFill>
                  <a:srgbClr val="FF0000"/>
                </a:solidFill>
              </a:rPr>
              <a:t>Caesar Augustus </a:t>
            </a:r>
            <a:r>
              <a:rPr lang="en-US" sz="6400" b="1" spc="-150" dirty="0"/>
              <a:t>to </a:t>
            </a:r>
            <a:r>
              <a:rPr lang="en-US" sz="6400" b="1" spc="-150" dirty="0">
                <a:solidFill>
                  <a:srgbClr val="FF0000"/>
                </a:solidFill>
              </a:rPr>
              <a:t>register </a:t>
            </a:r>
            <a:r>
              <a:rPr lang="en-US" sz="6400" b="1" spc="-150" dirty="0"/>
              <a:t>all the </a:t>
            </a:r>
            <a:r>
              <a:rPr lang="en-US" sz="6400" b="1" spc="-150" dirty="0">
                <a:solidFill>
                  <a:srgbClr val="FF0000"/>
                </a:solidFill>
              </a:rPr>
              <a:t>empire</a:t>
            </a:r>
            <a:r>
              <a:rPr lang="en-US" sz="6400" b="1" spc="-150" dirty="0"/>
              <a:t> for </a:t>
            </a:r>
            <a:r>
              <a:rPr lang="en-US" sz="6400" b="1" spc="-150" dirty="0">
                <a:solidFill>
                  <a:srgbClr val="FF0000"/>
                </a:solidFill>
              </a:rPr>
              <a:t>taxes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14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D8944-4400-2ED4-0B82-7209DCE98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07C40-88B6-086E-7950-DC0EBE30F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66378"/>
            <a:ext cx="11327907" cy="392524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 This was the </a:t>
            </a:r>
            <a:r>
              <a:rPr lang="en-US" sz="6400" b="1" spc="-150" dirty="0">
                <a:solidFill>
                  <a:srgbClr val="FF0000"/>
                </a:solidFill>
              </a:rPr>
              <a:t>first registration</a:t>
            </a:r>
            <a:r>
              <a:rPr lang="en-US" sz="6400" b="1" spc="-150" dirty="0"/>
              <a:t>, taken when </a:t>
            </a:r>
            <a:r>
              <a:rPr lang="en-US" sz="6400" b="1" spc="-150" dirty="0">
                <a:solidFill>
                  <a:srgbClr val="FF0000"/>
                </a:solidFill>
              </a:rPr>
              <a:t>Quirinius</a:t>
            </a:r>
            <a:r>
              <a:rPr lang="en-US" sz="6400" b="1" spc="-150" dirty="0"/>
              <a:t> was </a:t>
            </a:r>
            <a:r>
              <a:rPr lang="en-US" sz="6400" b="1" spc="-150" dirty="0">
                <a:solidFill>
                  <a:srgbClr val="FF0000"/>
                </a:solidFill>
              </a:rPr>
              <a:t>governor </a:t>
            </a:r>
            <a:r>
              <a:rPr lang="en-US" sz="6400" b="1" spc="-150" dirty="0"/>
              <a:t>of </a:t>
            </a:r>
            <a:r>
              <a:rPr lang="en-US" sz="6400" b="1" spc="-150" dirty="0">
                <a:solidFill>
                  <a:srgbClr val="FF0000"/>
                </a:solidFill>
              </a:rPr>
              <a:t>Syria</a:t>
            </a:r>
            <a:r>
              <a:rPr lang="en-US" sz="6400" b="1" spc="-150" dirty="0"/>
              <a:t>.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06C11-31CF-C89E-9F46-BFACCC541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1F794-5E38-D05F-5CB5-E7E220D6D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45599"/>
            <a:ext cx="11327907" cy="196680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 Everyone went </a:t>
            </a:r>
            <a:r>
              <a:rPr lang="en-US" sz="6400" b="1" spc="-150" dirty="0">
                <a:solidFill>
                  <a:srgbClr val="FF0000"/>
                </a:solidFill>
              </a:rPr>
              <a:t>to his own town </a:t>
            </a:r>
            <a:r>
              <a:rPr lang="en-US" sz="6400" b="1" spc="-150" dirty="0"/>
              <a:t>to be registered.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21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3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2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4.xml><?xml version="1.0" encoding="utf-8"?>
<a:theme xmlns:a="http://schemas.openxmlformats.org/drawingml/2006/main" name="1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4193</TotalTime>
  <Words>524</Words>
  <Application>Microsoft Office PowerPoint</Application>
  <PresentationFormat>Widescreen</PresentationFormat>
  <Paragraphs>40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Libre Baskerville</vt:lpstr>
      <vt:lpstr>Wingdings 2</vt:lpstr>
      <vt:lpstr>Slate</vt:lpstr>
      <vt:lpstr>3_Slate</vt:lpstr>
      <vt:lpstr>2_Slate</vt:lpstr>
      <vt:lpstr>1_Slate</vt:lpstr>
      <vt:lpstr>Good News for everyone</vt:lpstr>
      <vt:lpstr>Salvation is Born</vt:lpstr>
      <vt:lpstr>The Gospel of Luke</vt:lpstr>
      <vt:lpstr>Understanding ‘the why’ behind Jesus’ birth, and what it means for you and me today.</vt:lpstr>
      <vt:lpstr>PowerPoint Presentation</vt:lpstr>
      <vt:lpstr>The Birth of Jesus</vt:lpstr>
      <vt:lpstr>1 Now in those days a decree went out from Caesar Augustus to register all the empire for taxes.</vt:lpstr>
      <vt:lpstr>2 This was the first registration, taken when Quirinius was governor of Syria. </vt:lpstr>
      <vt:lpstr>3 Everyone went to his own town to be registered.</vt:lpstr>
      <vt:lpstr>4 So Joseph also went up from the town of Nazareth in Galilee to Judea, </vt:lpstr>
      <vt:lpstr>to the city of David called Bethlehem, because he was of the house and family line of David.</vt:lpstr>
      <vt:lpstr>5 He went to be registered with Mary, who was promised in marriage to him, and who was expecting a child. </vt:lpstr>
      <vt:lpstr>6 While they were there, the time came for her to deliver her child. </vt:lpstr>
      <vt:lpstr>7 And she gave birth to her firstborn son and wrapped him in strips of cloth and laid him in a manger, </vt:lpstr>
      <vt:lpstr>because there was no place for them in the inn.</vt:lpstr>
      <vt:lpstr>PowerPoint Presentation</vt:lpstr>
      <vt:lpstr>8 Now there were shepherds nearby living out in the field, keeping guard over their flock at night.</vt:lpstr>
      <vt:lpstr>9 An angel of the Lord appeared to them, and the glory of the Lord shone around them, and they were absolutely terrified.</vt:lpstr>
      <vt:lpstr>10 But the angel said to them, </vt:lpstr>
      <vt:lpstr>“Do not be afraid!</vt:lpstr>
      <vt:lpstr>Listen carefully, for I proclaim to you good news that brings great joy to all the people:</vt:lpstr>
      <vt:lpstr>11 Today your Savior is born in the city of David. </vt:lpstr>
      <vt:lpstr>He is Christ the Lord.</vt:lpstr>
      <vt:lpstr>12 This will be a sign for you: You will find a baby wrapped in strips of cloth and lying in a manger.”</vt:lpstr>
      <vt:lpstr>13 Suddenly a vast, heavenly army appeared with the angel, praising God and saying,</vt:lpstr>
      <vt:lpstr>PowerPoint Presentation</vt:lpstr>
      <vt:lpstr>14 “Glory to God in the highest, and on earth peace among people with whom He is pleased!”</vt:lpstr>
      <vt:lpstr>PowerPoint Presentation</vt:lpstr>
      <vt:lpstr>15 When the angels left them and went back to heaven, the shepherds said to one another, </vt:lpstr>
      <vt:lpstr>“Let us go over to Bethlehem and see this thing that has taken place, that the Lord has made known to us.”</vt:lpstr>
      <vt:lpstr>16 So they hurried off and located Mary and Joseph, and found the baby lying in a manger.</vt:lpstr>
      <vt:lpstr>17 When they saw Him, they related what they had been told about this child,</vt:lpstr>
      <vt:lpstr>18 and all who heard it were astonished at what the shepherds said.</vt:lpstr>
      <vt:lpstr>19 But Mary treasured up all these words, pondering in her heart what they might mean.</vt:lpstr>
      <vt:lpstr>20 So the shepherds returned, glorifying and praising God for all they had heard and seen; </vt:lpstr>
      <vt:lpstr>everything was just as they had been told.</vt:lpstr>
      <vt:lpstr>PowerPoint Presentation</vt:lpstr>
      <vt:lpstr>Is your faith based on an encounter with Jesus?</vt:lpstr>
      <vt:lpstr>The Gospel of Luke</vt:lpstr>
      <vt:lpstr>Good News for everyone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Theodore Jedlicka</dc:creator>
  <cp:lastModifiedBy>Theodore Jedlicka</cp:lastModifiedBy>
  <cp:revision>38</cp:revision>
  <dcterms:created xsi:type="dcterms:W3CDTF">2025-01-02T17:04:09Z</dcterms:created>
  <dcterms:modified xsi:type="dcterms:W3CDTF">2025-02-23T14:00:09Z</dcterms:modified>
</cp:coreProperties>
</file>