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2" r:id="rId9"/>
    <p:sldId id="273" r:id="rId10"/>
    <p:sldId id="260" r:id="rId11"/>
    <p:sldId id="257" r:id="rId12"/>
    <p:sldId id="266" r:id="rId13"/>
    <p:sldId id="267" r:id="rId14"/>
    <p:sldId id="268" r:id="rId15"/>
    <p:sldId id="262" r:id="rId16"/>
    <p:sldId id="264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7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SV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SV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BF2CE-BE61-4F98-8E5E-A1F7E73C2912}" type="datetimeFigureOut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16975-0E7B-4ADC-91E9-A3DF221EF073}" type="slidenum">
              <a:rPr kumimoji="0" lang="es-SV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SV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3ABF2CE-BE61-4F98-8E5E-A1F7E73C2912}" type="datetimeFigureOut">
              <a:rPr lang="es-SV" smtClean="0"/>
              <a:t>4/1/2025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6600" dirty="0"/>
              <a:t>Good News</a:t>
            </a:r>
            <a:r>
              <a:rPr lang="en-US" sz="6800" dirty="0"/>
              <a:t> </a:t>
            </a:r>
            <a:r>
              <a:rPr lang="en-US" sz="7100" i="1" dirty="0">
                <a:solidFill>
                  <a:srgbClr val="FF0000"/>
                </a:solidFill>
              </a:rPr>
              <a:t>for everyone</a:t>
            </a:r>
            <a:endParaRPr lang="es-SV" sz="7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382087"/>
          </a:xfrm>
        </p:spPr>
        <p:txBody>
          <a:bodyPr>
            <a:noAutofit/>
          </a:bodyPr>
          <a:lstStyle/>
          <a:p>
            <a:pPr algn="l"/>
            <a:r>
              <a:rPr lang="en-US" sz="6400" b="1" dirty="0"/>
              <a:t>3 So it seemed </a:t>
            </a:r>
            <a:r>
              <a:rPr lang="en-US" sz="6400" b="1" dirty="0">
                <a:solidFill>
                  <a:srgbClr val="FF0000"/>
                </a:solidFill>
              </a:rPr>
              <a:t>good to me </a:t>
            </a:r>
            <a:r>
              <a:rPr lang="en-US" sz="6400" b="1" dirty="0"/>
              <a:t>as well, because </a:t>
            </a:r>
            <a:r>
              <a:rPr lang="en-US" sz="6400" b="1" dirty="0">
                <a:solidFill>
                  <a:srgbClr val="FF0000"/>
                </a:solidFill>
              </a:rPr>
              <a:t>I have followed all things carefully from the beginning</a:t>
            </a:r>
            <a:r>
              <a:rPr lang="en-US" sz="6400" b="1" dirty="0"/>
              <a:t>, </a:t>
            </a:r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382087"/>
          </a:xfrm>
        </p:spPr>
        <p:txBody>
          <a:bodyPr>
            <a:noAutofit/>
          </a:bodyPr>
          <a:lstStyle/>
          <a:p>
            <a:pPr algn="l"/>
            <a:r>
              <a:rPr lang="en-US" sz="6400" b="1" dirty="0"/>
              <a:t>to </a:t>
            </a:r>
            <a:r>
              <a:rPr lang="en-US" sz="6400" b="1" dirty="0">
                <a:solidFill>
                  <a:srgbClr val="FF0000"/>
                </a:solidFill>
              </a:rPr>
              <a:t>write an orderly account</a:t>
            </a:r>
            <a:r>
              <a:rPr lang="en-US" sz="6400" b="1" dirty="0"/>
              <a:t> for you, </a:t>
            </a:r>
            <a:r>
              <a:rPr lang="en-US" sz="6400" b="1" dirty="0">
                <a:solidFill>
                  <a:schemeClr val="tx1"/>
                </a:solidFill>
              </a:rPr>
              <a:t>most excellent </a:t>
            </a:r>
            <a:r>
              <a:rPr lang="en-US" sz="6400" b="1" dirty="0">
                <a:solidFill>
                  <a:srgbClr val="FF0000"/>
                </a:solidFill>
              </a:rPr>
              <a:t>Theophilus</a:t>
            </a:r>
            <a:r>
              <a:rPr lang="en-US" sz="6400" b="1" dirty="0"/>
              <a:t>, 4 so that </a:t>
            </a:r>
            <a:r>
              <a:rPr lang="en-US" sz="6400" b="1" dirty="0">
                <a:solidFill>
                  <a:srgbClr val="FF0000"/>
                </a:solidFill>
              </a:rPr>
              <a:t>you may know</a:t>
            </a:r>
            <a:r>
              <a:rPr lang="en-US" sz="6400" b="1" dirty="0">
                <a:solidFill>
                  <a:schemeClr val="accent1"/>
                </a:solidFill>
              </a:rPr>
              <a:t> </a:t>
            </a:r>
            <a:r>
              <a:rPr lang="en-US" sz="6400" b="1" dirty="0"/>
              <a:t>for </a:t>
            </a:r>
            <a:r>
              <a:rPr lang="en-US" sz="6400" b="1" dirty="0">
                <a:solidFill>
                  <a:srgbClr val="FF0000"/>
                </a:solidFill>
              </a:rPr>
              <a:t>certain</a:t>
            </a:r>
            <a:r>
              <a:rPr lang="en-US" sz="6400" b="1" dirty="0"/>
              <a:t> the things you </a:t>
            </a:r>
            <a:r>
              <a:rPr lang="en-US" sz="6400" b="1" dirty="0">
                <a:solidFill>
                  <a:srgbClr val="FF0000"/>
                </a:solidFill>
              </a:rPr>
              <a:t>were taught</a:t>
            </a:r>
            <a:r>
              <a:rPr lang="en-US" sz="6400" b="1" dirty="0"/>
              <a:t>.</a:t>
            </a:r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0451-EBE2-C06A-C5FC-41B86274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649E-0467-E30A-6B93-FFE582D5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585927"/>
            <a:ext cx="10864820" cy="561068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Is following Christ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9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our life’s pursuit?</a:t>
            </a:r>
            <a:br>
              <a:rPr kumimoji="0" lang="es-SV" sz="9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s-SV" sz="9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</a:rPr>
              <a:t>an introduction</a:t>
            </a:r>
            <a:endParaRPr lang="es-SV" sz="7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6F33A-6D61-35A7-8460-98D6204A8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B6C06D-E8F6-62C6-2FA4-09E2F73B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A3931-45C2-FF69-8DDD-591483CCC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6600" dirty="0"/>
              <a:t>Good News</a:t>
            </a:r>
            <a:r>
              <a:rPr lang="en-US" sz="6800" dirty="0"/>
              <a:t> </a:t>
            </a:r>
            <a:r>
              <a:rPr lang="en-US" sz="7100" i="1" dirty="0">
                <a:solidFill>
                  <a:srgbClr val="FF0000"/>
                </a:solidFill>
              </a:rPr>
              <a:t>for everyone</a:t>
            </a:r>
            <a:endParaRPr lang="es-SV" sz="7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4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2" y="2574999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078325" y="3579920"/>
            <a:ext cx="60353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i="1" dirty="0">
                <a:solidFill>
                  <a:srgbClr val="FF0000"/>
                </a:solidFill>
              </a:rPr>
              <a:t>an introduction</a:t>
            </a:r>
            <a:endParaRPr lang="es-SV" sz="7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</a:rPr>
              <a:t>an introduction</a:t>
            </a:r>
            <a:endParaRPr lang="es-SV" sz="7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382087"/>
          </a:xfrm>
        </p:spPr>
        <p:txBody>
          <a:bodyPr>
            <a:noAutofit/>
          </a:bodyPr>
          <a:lstStyle/>
          <a:p>
            <a:pPr algn="l"/>
            <a:r>
              <a:rPr lang="en-US" sz="7000" b="1" dirty="0"/>
              <a:t>How Luke’s </a:t>
            </a:r>
            <a:r>
              <a:rPr lang="en-US" sz="7200" b="1" i="1" dirty="0">
                <a:solidFill>
                  <a:srgbClr val="FF0000"/>
                </a:solidFill>
              </a:rPr>
              <a:t>pursuit of Christ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000" b="1" dirty="0"/>
              <a:t>informed the Gospel he wrote, and </a:t>
            </a:r>
            <a:r>
              <a:rPr lang="en-US" sz="7200" b="1" i="1" dirty="0">
                <a:solidFill>
                  <a:srgbClr val="FF0000"/>
                </a:solidFill>
              </a:rPr>
              <a:t>how we can follow in his footsteps today.</a:t>
            </a:r>
            <a:endParaRPr lang="es-SV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422FE-72A9-D2B6-FB93-608BF8C1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8C98-F83D-74E2-1D23-B78892B82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722376"/>
            <a:ext cx="11327907" cy="1014984"/>
          </a:xfrm>
        </p:spPr>
        <p:txBody>
          <a:bodyPr>
            <a:noAutofit/>
          </a:bodyPr>
          <a:lstStyle/>
          <a:p>
            <a:pPr algn="l"/>
            <a:r>
              <a:rPr lang="en-US" sz="6400" b="1" i="1" dirty="0">
                <a:solidFill>
                  <a:srgbClr val="C00000"/>
                </a:solidFill>
              </a:rPr>
              <a:t>Quick Gospel Facts </a:t>
            </a:r>
            <a:r>
              <a:rPr lang="en-US" sz="6400" b="1" i="1" dirty="0">
                <a:solidFill>
                  <a:schemeClr val="tx1"/>
                </a:solidFill>
              </a:rPr>
              <a:t>about Luke:</a:t>
            </a:r>
            <a:endParaRPr lang="es-SV" sz="6400" b="1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A155E-CA21-FE47-7FD5-7D4F82BB9CE0}"/>
              </a:ext>
            </a:extLst>
          </p:cNvPr>
          <p:cNvSpPr txBox="1"/>
          <p:nvPr/>
        </p:nvSpPr>
        <p:spPr>
          <a:xfrm>
            <a:off x="432047" y="1655064"/>
            <a:ext cx="113279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400" i="1" dirty="0"/>
              <a:t>Longest gospel (also, book in NT)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400" i="1" dirty="0"/>
              <a:t>Unique in its focus and breadth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400" i="1" dirty="0"/>
              <a:t>Portrayal of Christ as Savior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400" i="1" dirty="0"/>
              <a:t>All about becoming a student of Jesus Christ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6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2839817"/>
            <a:ext cx="10864820" cy="935412"/>
          </a:xfrm>
        </p:spPr>
        <p:txBody>
          <a:bodyPr>
            <a:noAutofit/>
          </a:bodyPr>
          <a:lstStyle/>
          <a:p>
            <a:r>
              <a:rPr lang="en-US" sz="9200" dirty="0"/>
              <a:t>Luke’s Pursuit </a:t>
            </a:r>
            <a:br>
              <a:rPr lang="en-US" sz="9200" dirty="0"/>
            </a:br>
            <a:r>
              <a:rPr lang="en-US" sz="9200" dirty="0"/>
              <a:t>of Christ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949601" y="3980930"/>
            <a:ext cx="6292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</a:rPr>
              <a:t>(Luke 1:1-4)</a:t>
            </a:r>
            <a:endParaRPr lang="es-SV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382087"/>
          </a:xfrm>
        </p:spPr>
        <p:txBody>
          <a:bodyPr>
            <a:noAutofit/>
          </a:bodyPr>
          <a:lstStyle/>
          <a:p>
            <a:pPr algn="l"/>
            <a:r>
              <a:rPr lang="en-US" sz="6400" b="1" dirty="0"/>
              <a:t>1 Now </a:t>
            </a:r>
            <a:r>
              <a:rPr lang="en-US" sz="6400" b="1" dirty="0">
                <a:solidFill>
                  <a:srgbClr val="FF0000"/>
                </a:solidFill>
              </a:rPr>
              <a:t>many have undertaken to compile an account </a:t>
            </a:r>
            <a:r>
              <a:rPr lang="en-US" sz="6400" b="1" dirty="0"/>
              <a:t>of the things that have been </a:t>
            </a:r>
            <a:r>
              <a:rPr lang="en-US" sz="6400" b="1" dirty="0">
                <a:solidFill>
                  <a:srgbClr val="FF0000"/>
                </a:solidFill>
              </a:rPr>
              <a:t>fulfilled among us</a:t>
            </a:r>
            <a:r>
              <a:rPr lang="en-US" sz="6400" b="1" dirty="0"/>
              <a:t>, </a:t>
            </a:r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382087"/>
          </a:xfrm>
        </p:spPr>
        <p:txBody>
          <a:bodyPr>
            <a:noAutofit/>
          </a:bodyPr>
          <a:lstStyle/>
          <a:p>
            <a:pPr algn="l"/>
            <a:r>
              <a:rPr lang="en-US" sz="6400" b="1" dirty="0"/>
              <a:t>2 like the accounts </a:t>
            </a:r>
            <a:r>
              <a:rPr lang="en-US" sz="6400" b="1" dirty="0">
                <a:solidFill>
                  <a:srgbClr val="FF0000"/>
                </a:solidFill>
              </a:rPr>
              <a:t>passed on to us </a:t>
            </a:r>
            <a:r>
              <a:rPr lang="en-US" sz="6400" b="1" dirty="0"/>
              <a:t>by those </a:t>
            </a:r>
            <a:r>
              <a:rPr lang="en-US" sz="6400" b="1" dirty="0">
                <a:solidFill>
                  <a:schemeClr val="tx1"/>
                </a:solidFill>
              </a:rPr>
              <a:t>who were </a:t>
            </a:r>
            <a:r>
              <a:rPr lang="en-US" sz="6400" b="1" dirty="0">
                <a:solidFill>
                  <a:srgbClr val="FF0000"/>
                </a:solidFill>
              </a:rPr>
              <a:t>eyewitnesses</a:t>
            </a:r>
            <a:r>
              <a:rPr lang="en-US" sz="6400" b="1" dirty="0"/>
              <a:t> and </a:t>
            </a:r>
            <a:r>
              <a:rPr lang="en-US" sz="6400" b="1" dirty="0">
                <a:solidFill>
                  <a:srgbClr val="FF0000"/>
                </a:solidFill>
              </a:rPr>
              <a:t>servants</a:t>
            </a:r>
            <a:r>
              <a:rPr lang="en-US" sz="6400" b="1" dirty="0"/>
              <a:t> of </a:t>
            </a:r>
            <a:r>
              <a:rPr lang="en-US" sz="6400" b="1" dirty="0">
                <a:solidFill>
                  <a:srgbClr val="FF0000"/>
                </a:solidFill>
              </a:rPr>
              <a:t>the word </a:t>
            </a:r>
            <a:r>
              <a:rPr lang="en-US" sz="6400" b="1" dirty="0"/>
              <a:t>from the </a:t>
            </a:r>
            <a:r>
              <a:rPr lang="en-US" sz="6400" b="1" dirty="0">
                <a:solidFill>
                  <a:srgbClr val="FF0000"/>
                </a:solidFill>
              </a:rPr>
              <a:t>beginning</a:t>
            </a:r>
            <a:r>
              <a:rPr lang="en-US" sz="6400" b="1" dirty="0"/>
              <a:t>.</a:t>
            </a:r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351</TotalTime>
  <Words>187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Calisto MT</vt:lpstr>
      <vt:lpstr>Wingdings 2</vt:lpstr>
      <vt:lpstr>Slate</vt:lpstr>
      <vt:lpstr>3_Slate</vt:lpstr>
      <vt:lpstr>2_Slate</vt:lpstr>
      <vt:lpstr>1_Slate</vt:lpstr>
      <vt:lpstr>Good News for everyone</vt:lpstr>
      <vt:lpstr>The Gospel of Luke</vt:lpstr>
      <vt:lpstr>The Gospel of Luke</vt:lpstr>
      <vt:lpstr>How Luke’s pursuit of Christ informed the Gospel he wrote, and how we can follow in his footsteps today.</vt:lpstr>
      <vt:lpstr>Quick Gospel Facts about Luke:</vt:lpstr>
      <vt:lpstr>PowerPoint Presentation</vt:lpstr>
      <vt:lpstr>Luke’s Pursuit  of Christ</vt:lpstr>
      <vt:lpstr>1 Now many have undertaken to compile an account of the things that have been fulfilled among us, </vt:lpstr>
      <vt:lpstr>2 like the accounts passed on to us by those who were eyewitnesses and servants of the word from the beginning.</vt:lpstr>
      <vt:lpstr>3 So it seemed good to me as well, because I have followed all things carefully from the beginning, </vt:lpstr>
      <vt:lpstr>to write an orderly account for you, most excellent Theophilus, 4 so that you may know for certain the things you were taught.</vt:lpstr>
      <vt:lpstr>PowerPoint Presentation</vt:lpstr>
      <vt:lpstr>Is following Christ our life’s pursuit? 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10</cp:revision>
  <dcterms:created xsi:type="dcterms:W3CDTF">2025-01-02T17:04:09Z</dcterms:created>
  <dcterms:modified xsi:type="dcterms:W3CDTF">2025-01-04T16:26:13Z</dcterms:modified>
</cp:coreProperties>
</file>