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83" r:id="rId2"/>
    <p:sldMasterId id="2147483764" r:id="rId3"/>
    <p:sldMasterId id="2147483745" r:id="rId4"/>
  </p:sldMasterIdLst>
  <p:sldIdLst>
    <p:sldId id="256" r:id="rId5"/>
    <p:sldId id="258" r:id="rId6"/>
    <p:sldId id="259" r:id="rId7"/>
    <p:sldId id="269" r:id="rId8"/>
    <p:sldId id="273" r:id="rId9"/>
    <p:sldId id="260" r:id="rId10"/>
    <p:sldId id="257" r:id="rId11"/>
    <p:sldId id="266" r:id="rId12"/>
    <p:sldId id="267" r:id="rId13"/>
    <p:sldId id="268" r:id="rId14"/>
    <p:sldId id="302" r:id="rId15"/>
    <p:sldId id="26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276" r:id="rId24"/>
    <p:sldId id="277" r:id="rId25"/>
    <p:sldId id="278" r:id="rId26"/>
    <p:sldId id="301" r:id="rId27"/>
    <p:sldId id="264" r:id="rId28"/>
    <p:sldId id="271" r:id="rId29"/>
    <p:sldId id="27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odore Jedlicka" initials="TJ" lastIdx="1" clrIdx="0">
    <p:extLst>
      <p:ext uri="{19B8F6BF-5375-455C-9EA6-DF929625EA0E}">
        <p15:presenceInfo xmlns:p15="http://schemas.microsoft.com/office/powerpoint/2012/main" userId="641339b9960d0f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4" autoAdjust="0"/>
    <p:restoredTop sz="94620" autoAdjust="0"/>
  </p:normalViewPr>
  <p:slideViewPr>
    <p:cSldViewPr snapToGrid="0">
      <p:cViewPr varScale="1">
        <p:scale>
          <a:sx n="60" d="100"/>
          <a:sy n="60" d="100"/>
        </p:scale>
        <p:origin x="72" y="10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433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034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8072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002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58290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95214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90568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7700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98733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6701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8640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25921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84899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590757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86733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70259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3248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30646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38494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82917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7567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8081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33611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4277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34346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14343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803177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247351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442835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1743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18/1/2025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460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18/1/2025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1266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18/1/2025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811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33782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18/1/2025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2455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18/1/2025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9790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18/1/2025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1136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18/1/2025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76979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18/1/2025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9742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18/1/2025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24677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18/1/2025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6568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18/1/2025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61520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18/1/2025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re Baskerville" panose="02000000000000000000" pitchFamily="2" charset="0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05644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18/1/2025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79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925972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18/1/2025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1203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18/1/2025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9218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18/1/2025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0893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18/1/2025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40637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18/1/2025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87405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895933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378907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157880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018634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1815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358141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510362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51856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427843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543467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90577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838645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Libre Baskerville" panose="020000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44222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154526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240113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9109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938883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895575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00116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7CD0B-12BE-A7C0-26D4-26E0E633F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A92CB7-B554-3B85-CC31-1B066374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9A02CE-BC77-837B-125F-7F789D249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DCE40-4A2A-2A57-AB17-089CFE08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5528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4395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BF2CE-BE61-4F98-8E5E-A1F7E73C2912}" type="datetimeFigureOut">
              <a:rPr lang="es-SV" smtClean="0"/>
              <a:t>18/1/2025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16975-0E7B-4ADC-91E9-A3DF221EF073}" type="slidenum">
              <a:rPr lang="es-SV" smtClean="0"/>
              <a:t>‹#›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96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18/1/2025</a:t>
            </a:fld>
            <a:endParaRPr lang="es-SV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E9C4B-561F-9EEA-0C28-AF7AADB2AE2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 hidden="1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3677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18/1/2025</a:t>
            </a:fld>
            <a:endParaRPr lang="es-SV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EE9C4B-561F-9EEA-0C28-AF7AADB2AE2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16138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  <p:sldLayoutId id="2147483801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13ABF2CE-BE61-4F98-8E5E-A1F7E73C2912}" type="datetimeFigureOut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18/1/2025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pPr>
              <a:defRPr/>
            </a:pPr>
            <a:fld id="{4AA16975-0E7B-4ADC-91E9-A3DF221EF073}" type="slidenum">
              <a:rPr lang="es-SV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>
                <a:defRPr/>
              </a:pPr>
              <a:t>‹#›</a:t>
            </a:fld>
            <a:endParaRPr lang="es-SV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2333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13ABF2CE-BE61-4F98-8E5E-A1F7E73C2912}" type="datetimeFigureOut">
              <a:rPr lang="es-SV" smtClean="0"/>
              <a:pPr/>
              <a:t>18/1/2025</a:t>
            </a:fld>
            <a:endParaRPr lang="es-S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endParaRPr lang="es-S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Libre Baskerville" panose="02000000000000000000" pitchFamily="2" charset="0"/>
              </a:defRPr>
            </a:lvl1pPr>
          </a:lstStyle>
          <a:p>
            <a:fld id="{4AA16975-0E7B-4ADC-91E9-A3DF221EF073}" type="slidenum">
              <a:rPr lang="es-SV" smtClean="0"/>
              <a:pPr/>
              <a:t>‹#›</a:t>
            </a:fld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567206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Libre Baskerville" panose="02000000000000000000" pitchFamily="2" charset="0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DBD277-72D5-32C6-2A1D-590A2998A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5E47C5-EAD4-B471-0366-BD811EEBB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470" y="5752730"/>
            <a:ext cx="9440034" cy="935412"/>
          </a:xfrm>
        </p:spPr>
        <p:txBody>
          <a:bodyPr>
            <a:noAutofit/>
          </a:bodyPr>
          <a:lstStyle/>
          <a:p>
            <a:r>
              <a:rPr lang="en-US" sz="5800" dirty="0">
                <a:latin typeface="Libre Baskerville" panose="02000000000000000000" pitchFamily="2" charset="0"/>
              </a:rPr>
              <a:t>Good News</a:t>
            </a:r>
            <a:r>
              <a:rPr lang="en-US" sz="6800" dirty="0">
                <a:latin typeface="Libre Baskerville" panose="02000000000000000000" pitchFamily="2" charset="0"/>
              </a:rPr>
              <a:t> </a:t>
            </a:r>
            <a:r>
              <a:rPr lang="en-US" sz="63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for everyone</a:t>
            </a:r>
            <a:endParaRPr lang="es-SV" sz="63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42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34C36B-39E2-D9C2-F747-3A7955578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F22C-8A8B-D4AD-3A8A-C8DBB3EF8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513725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29 But she was </a:t>
            </a:r>
            <a:r>
              <a:rPr lang="en-US" sz="6400" b="1" spc="-150" dirty="0">
                <a:solidFill>
                  <a:srgbClr val="FF0000"/>
                </a:solidFill>
              </a:rPr>
              <a:t>greatly troubled </a:t>
            </a:r>
            <a:r>
              <a:rPr lang="en-US" sz="6400" b="1" spc="-150" dirty="0"/>
              <a:t>by his words and </a:t>
            </a:r>
            <a:r>
              <a:rPr lang="en-US" sz="6400" b="1" spc="-150" dirty="0">
                <a:solidFill>
                  <a:srgbClr val="FF0000"/>
                </a:solidFill>
              </a:rPr>
              <a:t>began to wonder </a:t>
            </a:r>
            <a:r>
              <a:rPr lang="en-US" sz="6400" b="1" spc="-150" dirty="0"/>
              <a:t>about the meaning of this greeting.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09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ACB49-25BA-FD86-1334-41F6699ED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9B45-41A7-5AC3-63B4-84B6115FC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513725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30 So the angel said to her, “</a:t>
            </a:r>
            <a:r>
              <a:rPr lang="en-US" sz="6400" b="1" spc="-150" dirty="0">
                <a:solidFill>
                  <a:srgbClr val="FF0000"/>
                </a:solidFill>
              </a:rPr>
              <a:t>Do not be afraid</a:t>
            </a:r>
            <a:r>
              <a:rPr lang="en-US" sz="6400" b="1" spc="-150" dirty="0"/>
              <a:t>, </a:t>
            </a:r>
            <a:r>
              <a:rPr lang="en-US" sz="6400" b="1" spc="-150" dirty="0">
                <a:solidFill>
                  <a:srgbClr val="FF0000"/>
                </a:solidFill>
              </a:rPr>
              <a:t>Mary</a:t>
            </a:r>
            <a:r>
              <a:rPr lang="en-US" sz="6400" b="1" spc="-150" dirty="0"/>
              <a:t>, for you have </a:t>
            </a:r>
            <a:r>
              <a:rPr lang="en-US" sz="6400" b="1" spc="-150" dirty="0">
                <a:solidFill>
                  <a:srgbClr val="FF0000"/>
                </a:solidFill>
              </a:rPr>
              <a:t>found favor with God</a:t>
            </a:r>
            <a:r>
              <a:rPr lang="en-US" sz="6400" b="1" spc="-150" dirty="0"/>
              <a:t>!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309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070451-EBE2-C06A-C5FC-41B862740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E649E-0467-E30A-6B93-FFE582D52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417250"/>
            <a:ext cx="10864820" cy="580599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233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EC7689-AE5A-6AB0-9D77-2B595AACB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DFB4-2B75-DE4D-59CB-5D1A31BD9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513725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31 Listen: You will </a:t>
            </a:r>
            <a:r>
              <a:rPr lang="en-US" sz="6400" b="1" spc="-150" dirty="0">
                <a:solidFill>
                  <a:srgbClr val="FF0000"/>
                </a:solidFill>
              </a:rPr>
              <a:t>become pregnant </a:t>
            </a:r>
            <a:r>
              <a:rPr lang="en-US" sz="6400" b="1" spc="-150" dirty="0"/>
              <a:t>and </a:t>
            </a:r>
            <a:r>
              <a:rPr lang="en-US" sz="6400" b="1" spc="-150" dirty="0">
                <a:solidFill>
                  <a:srgbClr val="FF0000"/>
                </a:solidFill>
              </a:rPr>
              <a:t>give birth </a:t>
            </a:r>
            <a:r>
              <a:rPr lang="en-US" sz="6400" b="1" spc="-150" dirty="0"/>
              <a:t>to a son, and you will name him </a:t>
            </a:r>
            <a:r>
              <a:rPr lang="en-US" sz="6400" b="1" spc="-150" dirty="0">
                <a:solidFill>
                  <a:srgbClr val="FF0000"/>
                </a:solidFill>
              </a:rPr>
              <a:t>Jesus</a:t>
            </a:r>
            <a:r>
              <a:rPr lang="en-US" sz="6400" b="1" spc="-150" dirty="0"/>
              <a:t>.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54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95251-931E-3EBD-F97B-03DBB329B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D9F18-0909-7C1F-B2C6-52D81611F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5"/>
            <a:ext cx="11327907" cy="5506219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32 He will be </a:t>
            </a:r>
            <a:r>
              <a:rPr lang="en-US" sz="6400" b="1" spc="-150" dirty="0">
                <a:solidFill>
                  <a:srgbClr val="FF0000"/>
                </a:solidFill>
              </a:rPr>
              <a:t>great</a:t>
            </a:r>
            <a:r>
              <a:rPr lang="en-US" sz="6400" b="1" spc="-150" dirty="0"/>
              <a:t>, and will be called the </a:t>
            </a:r>
            <a:r>
              <a:rPr lang="en-US" sz="6400" b="1" spc="-150" dirty="0">
                <a:solidFill>
                  <a:srgbClr val="FF0000"/>
                </a:solidFill>
              </a:rPr>
              <a:t>Son of the Most High</a:t>
            </a:r>
            <a:r>
              <a:rPr lang="en-US" sz="6400" b="1" spc="-150" dirty="0"/>
              <a:t>, and the </a:t>
            </a:r>
            <a:r>
              <a:rPr lang="en-US" sz="6400" b="1" spc="-150" dirty="0">
                <a:solidFill>
                  <a:srgbClr val="FF0000"/>
                </a:solidFill>
              </a:rPr>
              <a:t>Lord God </a:t>
            </a:r>
            <a:r>
              <a:rPr lang="en-US" sz="6400" b="1" spc="-150" dirty="0"/>
              <a:t>will give him the </a:t>
            </a:r>
            <a:r>
              <a:rPr lang="en-US" sz="6400" b="1" spc="-150" dirty="0">
                <a:solidFill>
                  <a:srgbClr val="FF0000"/>
                </a:solidFill>
              </a:rPr>
              <a:t>throne of his father David</a:t>
            </a:r>
            <a:r>
              <a:rPr lang="en-US" sz="6400" b="1" spc="-150" dirty="0"/>
              <a:t>.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0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ABD73-7DDE-8CF0-F942-79C05DC09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06FB8-B002-2883-AAA3-EDE65BF28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513725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33 He will </a:t>
            </a:r>
            <a:r>
              <a:rPr lang="en-US" sz="6400" b="1" spc="-150" dirty="0">
                <a:solidFill>
                  <a:srgbClr val="FF0000"/>
                </a:solidFill>
              </a:rPr>
              <a:t>reign</a:t>
            </a:r>
            <a:r>
              <a:rPr lang="en-US" sz="6400" b="1" spc="-150" dirty="0"/>
              <a:t> </a:t>
            </a:r>
            <a:r>
              <a:rPr lang="en-US" sz="6400" b="1" spc="-150" dirty="0">
                <a:solidFill>
                  <a:srgbClr val="FF0000"/>
                </a:solidFill>
              </a:rPr>
              <a:t>over</a:t>
            </a:r>
            <a:r>
              <a:rPr lang="en-US" sz="6400" b="1" spc="-150" dirty="0"/>
              <a:t> the </a:t>
            </a:r>
            <a:r>
              <a:rPr lang="en-US" sz="6400" b="1" spc="-150" dirty="0">
                <a:solidFill>
                  <a:srgbClr val="FF0000"/>
                </a:solidFill>
              </a:rPr>
              <a:t>house of Jacob forever</a:t>
            </a:r>
            <a:r>
              <a:rPr lang="en-US" sz="6400" b="1" spc="-150" dirty="0"/>
              <a:t>, and his </a:t>
            </a:r>
            <a:r>
              <a:rPr lang="en-US" sz="6400" b="1" spc="-150" dirty="0">
                <a:solidFill>
                  <a:srgbClr val="FF0000"/>
                </a:solidFill>
              </a:rPr>
              <a:t>kingdom will never end</a:t>
            </a:r>
            <a:r>
              <a:rPr lang="en-US" sz="6400" b="1" spc="-150" dirty="0"/>
              <a:t>.”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073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3A3CE-6D6E-5D96-B90E-D8E3BE69D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DEBB-06AF-11B5-4B01-AD1C1372A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513725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34 Mary said to the angel, “</a:t>
            </a:r>
            <a:r>
              <a:rPr lang="en-US" sz="6400" b="1" spc="-150" dirty="0">
                <a:solidFill>
                  <a:srgbClr val="FF0000"/>
                </a:solidFill>
              </a:rPr>
              <a:t>How will this be</a:t>
            </a:r>
            <a:r>
              <a:rPr lang="en-US" sz="6400" b="1" spc="-150" dirty="0"/>
              <a:t>, since I have </a:t>
            </a:r>
            <a:r>
              <a:rPr lang="en-US" sz="6400" b="1" spc="-150" dirty="0">
                <a:solidFill>
                  <a:srgbClr val="FF0000"/>
                </a:solidFill>
              </a:rPr>
              <a:t>not been intimate </a:t>
            </a:r>
            <a:r>
              <a:rPr lang="en-US" sz="6400" b="1" spc="-150" dirty="0"/>
              <a:t>with a man?”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902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91EA05-69BF-593C-1DF0-359667C72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19BA5-8971-D4C2-87C4-E8C7A1793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625642"/>
            <a:ext cx="11327907" cy="5165558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35 The angel replied, “</a:t>
            </a:r>
            <a:r>
              <a:rPr lang="en-US" sz="6400" b="1" spc="-150" dirty="0">
                <a:solidFill>
                  <a:srgbClr val="FF0000"/>
                </a:solidFill>
              </a:rPr>
              <a:t>The Holy Spirit </a:t>
            </a:r>
            <a:r>
              <a:rPr lang="en-US" sz="6400" b="1" spc="-150" dirty="0"/>
              <a:t>will come upon you, and the </a:t>
            </a:r>
            <a:r>
              <a:rPr lang="en-US" sz="6400" b="1" spc="-150" dirty="0">
                <a:solidFill>
                  <a:srgbClr val="FF0000"/>
                </a:solidFill>
              </a:rPr>
              <a:t>power </a:t>
            </a:r>
            <a:r>
              <a:rPr lang="en-US" sz="6400" b="1" spc="-150" dirty="0"/>
              <a:t>of the </a:t>
            </a:r>
            <a:r>
              <a:rPr lang="en-US" sz="6400" b="1" spc="-150" dirty="0">
                <a:solidFill>
                  <a:srgbClr val="FF0000"/>
                </a:solidFill>
              </a:rPr>
              <a:t>Most High will overshadow</a:t>
            </a:r>
            <a:r>
              <a:rPr lang="en-US" sz="6400" b="1" spc="-150" dirty="0"/>
              <a:t> you. 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437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48699-56BD-CED3-30C8-B2A018DF8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D6BCA-12CB-C9C7-25B6-A401AE80B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593558"/>
            <a:ext cx="11327907" cy="4572000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Therefore </a:t>
            </a:r>
            <a:r>
              <a:rPr lang="en-US" sz="6400" b="1" spc="-150" dirty="0">
                <a:solidFill>
                  <a:srgbClr val="FF0000"/>
                </a:solidFill>
              </a:rPr>
              <a:t>the child </a:t>
            </a:r>
            <a:r>
              <a:rPr lang="en-US" sz="6400" b="1" spc="-150" dirty="0"/>
              <a:t>to be born </a:t>
            </a:r>
            <a:r>
              <a:rPr lang="en-US" sz="6400" b="1" spc="-150" dirty="0">
                <a:solidFill>
                  <a:srgbClr val="FF0000"/>
                </a:solidFill>
              </a:rPr>
              <a:t>will be holy</a:t>
            </a:r>
            <a:r>
              <a:rPr lang="en-US" sz="6400" b="1" spc="-150" dirty="0"/>
              <a:t>; he will be called </a:t>
            </a:r>
            <a:r>
              <a:rPr lang="en-US" sz="6400" b="1" spc="-150" dirty="0">
                <a:solidFill>
                  <a:srgbClr val="FF0000"/>
                </a:solidFill>
              </a:rPr>
              <a:t>the Son of God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70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EF245-AD3C-A89B-246D-C784295E8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807F6-0A28-B188-1E3B-48BE743CA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417250"/>
            <a:ext cx="10864820" cy="580599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6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A2E8A-138E-56C1-A7A7-BB2DE0784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900671-585B-887C-17CE-39E13F37B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D1F56D-5BD6-C9D0-5030-EC7953E4D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0" y="2597820"/>
            <a:ext cx="10253767" cy="935412"/>
          </a:xfrm>
        </p:spPr>
        <p:txBody>
          <a:bodyPr>
            <a:noAutofit/>
          </a:bodyPr>
          <a:lstStyle/>
          <a:p>
            <a:r>
              <a:rPr lang="en-US" sz="7800" dirty="0">
                <a:latin typeface="Libre Baskerville" panose="02000000000000000000" pitchFamily="2" charset="0"/>
              </a:rPr>
              <a:t>Our Savior has a Name</a:t>
            </a:r>
            <a:endParaRPr lang="es-SV" sz="7800" i="1" dirty="0">
              <a:solidFill>
                <a:srgbClr val="C00000"/>
              </a:solidFill>
              <a:latin typeface="Libre Baskerville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291620-0C6F-1960-6AA9-7D447D4DF296}"/>
              </a:ext>
            </a:extLst>
          </p:cNvPr>
          <p:cNvSpPr txBox="1"/>
          <p:nvPr/>
        </p:nvSpPr>
        <p:spPr>
          <a:xfrm>
            <a:off x="371657" y="3666081"/>
            <a:ext cx="114486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Luke 1:26-38</a:t>
            </a:r>
          </a:p>
          <a:p>
            <a:pPr algn="ctr"/>
            <a:r>
              <a:rPr lang="en-US" sz="66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Mary's Angelic Visit</a:t>
            </a:r>
            <a:endParaRPr lang="es-SV" sz="68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02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97470-B004-0FED-6C3F-0C0E819F6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F0C8C-17BD-9516-5E43-D20FED6B2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4768282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36 “And </a:t>
            </a:r>
            <a:r>
              <a:rPr lang="en-US" sz="6400" b="1" spc="-150" dirty="0">
                <a:solidFill>
                  <a:srgbClr val="FF0000"/>
                </a:solidFill>
              </a:rPr>
              <a:t>look</a:t>
            </a:r>
            <a:r>
              <a:rPr lang="en-US" sz="6400" b="1" spc="-150" dirty="0"/>
              <a:t>, your </a:t>
            </a:r>
            <a:r>
              <a:rPr lang="en-US" sz="6400" b="1" spc="-150" dirty="0">
                <a:solidFill>
                  <a:srgbClr val="FF0000"/>
                </a:solidFill>
              </a:rPr>
              <a:t>relative Elizabeth</a:t>
            </a:r>
            <a:r>
              <a:rPr lang="en-US" sz="6400" b="1" spc="-150" dirty="0"/>
              <a:t> has also become </a:t>
            </a:r>
            <a:r>
              <a:rPr lang="en-US" sz="6400" b="1" spc="-150" dirty="0">
                <a:solidFill>
                  <a:srgbClr val="FF0000"/>
                </a:solidFill>
              </a:rPr>
              <a:t>pregnant</a:t>
            </a:r>
            <a:r>
              <a:rPr lang="en-US" sz="6400" b="1" spc="-150" dirty="0"/>
              <a:t> with a </a:t>
            </a:r>
            <a:r>
              <a:rPr lang="en-US" sz="6400" b="1" spc="-150" dirty="0">
                <a:solidFill>
                  <a:srgbClr val="FF0000"/>
                </a:solidFill>
              </a:rPr>
              <a:t>son </a:t>
            </a:r>
            <a:r>
              <a:rPr lang="en-US" sz="6400" b="1" spc="-150" dirty="0"/>
              <a:t>in her </a:t>
            </a:r>
            <a:r>
              <a:rPr lang="en-US" sz="6400" b="1" spc="-150" dirty="0">
                <a:solidFill>
                  <a:srgbClr val="FF0000"/>
                </a:solidFill>
              </a:rPr>
              <a:t>old age</a:t>
            </a:r>
            <a:r>
              <a:rPr lang="en-US" sz="6400" b="1" spc="-150" dirty="0"/>
              <a:t>—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17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68321-E9D6-ADEA-9D4F-123605BF4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FA9F1-ADAC-6C9A-B4F7-E436C78D3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5"/>
            <a:ext cx="11327907" cy="5297671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— although </a:t>
            </a:r>
            <a:r>
              <a:rPr lang="en-US" sz="6400" b="1" spc="-150" dirty="0">
                <a:solidFill>
                  <a:srgbClr val="FF0000"/>
                </a:solidFill>
              </a:rPr>
              <a:t>she was called barren</a:t>
            </a:r>
            <a:r>
              <a:rPr lang="en-US" sz="6400" b="1" spc="-150" dirty="0"/>
              <a:t>, she is </a:t>
            </a:r>
            <a:r>
              <a:rPr lang="en-US" sz="6400" b="1" spc="-150" dirty="0">
                <a:solidFill>
                  <a:srgbClr val="FF0000"/>
                </a:solidFill>
              </a:rPr>
              <a:t>now in her sixth month</a:t>
            </a:r>
            <a:r>
              <a:rPr lang="en-US" sz="6400" b="1" spc="-150" dirty="0"/>
              <a:t>! 37 For </a:t>
            </a:r>
            <a:r>
              <a:rPr lang="en-US" sz="6400" b="1" spc="-150" dirty="0">
                <a:solidFill>
                  <a:srgbClr val="FF0000"/>
                </a:solidFill>
              </a:rPr>
              <a:t>nothing will be impossible with God</a:t>
            </a:r>
            <a:r>
              <a:rPr lang="en-US" sz="6400" b="1" spc="-150" dirty="0"/>
              <a:t>.”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88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8957A-D93A-D847-A8FA-D5B55FC9F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5F291-B260-A3DD-F351-9DFF0E572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5"/>
            <a:ext cx="11327907" cy="6019567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38 So Mary said, “</a:t>
            </a:r>
            <a:r>
              <a:rPr lang="en-US" sz="6400" b="1" spc="-150" dirty="0">
                <a:solidFill>
                  <a:srgbClr val="FF0000"/>
                </a:solidFill>
              </a:rPr>
              <a:t>Yes, I am a servant of the Lord</a:t>
            </a:r>
            <a:r>
              <a:rPr lang="en-US" sz="6400" b="1" spc="-150" dirty="0"/>
              <a:t>; let this happen to me </a:t>
            </a:r>
            <a:r>
              <a:rPr lang="en-US" sz="6400" b="1" spc="-150" dirty="0">
                <a:solidFill>
                  <a:srgbClr val="FF0000"/>
                </a:solidFill>
              </a:rPr>
              <a:t>according to your word</a:t>
            </a:r>
            <a:r>
              <a:rPr lang="en-US" sz="6400" b="1" spc="-150" dirty="0"/>
              <a:t>.” Then the </a:t>
            </a:r>
            <a:r>
              <a:rPr lang="en-US" sz="6400" b="1" spc="-150" dirty="0">
                <a:solidFill>
                  <a:srgbClr val="FF0000"/>
                </a:solidFill>
              </a:rPr>
              <a:t>angel departed </a:t>
            </a:r>
            <a:r>
              <a:rPr lang="en-US" sz="6400" b="1" spc="-150" dirty="0"/>
              <a:t>from her.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72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B93C7-802C-D69E-C79C-3458BB832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6881-6754-8F3A-1D2A-8161B1AF4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417250"/>
            <a:ext cx="10864820" cy="580599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872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1A774-2994-7153-CBAE-D195AF984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DBC24-4678-1F4D-0C53-2DC8A03DE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90" y="585927"/>
            <a:ext cx="10864820" cy="5610687"/>
          </a:xfrm>
        </p:spPr>
        <p:txBody>
          <a:bodyPr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sz="7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Is your life prepared </a:t>
            </a:r>
            <a:br>
              <a:rPr kumimoji="0" lang="en-US" sz="7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lang="en-US" sz="8600" b="1" dirty="0">
                <a:ln>
                  <a:noFill/>
                </a:ln>
                <a:solidFill>
                  <a:srgbClr val="FF0000"/>
                </a:solidFill>
                <a:effectLst/>
                <a:ea typeface="+mn-ea"/>
                <a:cs typeface="+mn-cs"/>
              </a:rPr>
              <a:t>for </a:t>
            </a:r>
            <a:r>
              <a:rPr lang="en-US" sz="8600" b="1">
                <a:ln>
                  <a:noFill/>
                </a:ln>
                <a:solidFill>
                  <a:srgbClr val="FF0000"/>
                </a:solidFill>
                <a:effectLst/>
                <a:ea typeface="+mn-ea"/>
                <a:cs typeface="+mn-cs"/>
              </a:rPr>
              <a:t>Jesus to come</a:t>
            </a:r>
            <a:r>
              <a:rPr kumimoji="0" lang="en-US" sz="8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  <a:br>
              <a:rPr kumimoji="0" lang="es-SV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</a:br>
            <a:endParaRPr lang="es-SV" sz="8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518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C43DF-47E0-3874-8732-CF6F5E6FA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D8FCE-3EF2-AB7C-99EC-59AA63B7C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4" y="2415202"/>
            <a:ext cx="10253767" cy="935412"/>
          </a:xfrm>
        </p:spPr>
        <p:txBody>
          <a:bodyPr>
            <a:noAutofit/>
          </a:bodyPr>
          <a:lstStyle/>
          <a:p>
            <a:r>
              <a:rPr lang="en-US" sz="9200" dirty="0"/>
              <a:t>The Gospel of Luke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916533-B1E9-6E21-6322-1E9F90CB6035}"/>
              </a:ext>
            </a:extLst>
          </p:cNvPr>
          <p:cNvSpPr txBox="1"/>
          <p:nvPr/>
        </p:nvSpPr>
        <p:spPr>
          <a:xfrm>
            <a:off x="3078327" y="3507387"/>
            <a:ext cx="60353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i="1" dirty="0">
                <a:solidFill>
                  <a:srgbClr val="C00000"/>
                </a:solidFill>
                <a:latin typeface="Libre Baskerville" panose="02000000000000000000" pitchFamily="2" charset="0"/>
              </a:rPr>
              <a:t>an introduction</a:t>
            </a:r>
            <a:endParaRPr lang="es-SV" sz="7600" i="1" dirty="0">
              <a:latin typeface="Libre Baskervill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57B2DE-50D7-8284-A216-5C5DC8191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8"/>
          <a:stretch/>
        </p:blipFill>
        <p:spPr>
          <a:xfrm>
            <a:off x="0" y="0"/>
            <a:ext cx="12268940" cy="691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42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6A263-3C34-8F8E-32B3-3611317CF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425525-C475-B8F1-6876-56270F4A1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C151F-34F2-73AC-7A7F-B0B659F50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9470" y="5752730"/>
            <a:ext cx="9440034" cy="935412"/>
          </a:xfrm>
        </p:spPr>
        <p:txBody>
          <a:bodyPr>
            <a:noAutofit/>
          </a:bodyPr>
          <a:lstStyle/>
          <a:p>
            <a:r>
              <a:rPr lang="en-US" sz="5800" dirty="0">
                <a:latin typeface="Libre Baskerville" panose="02000000000000000000" pitchFamily="2" charset="0"/>
              </a:rPr>
              <a:t>Good News</a:t>
            </a:r>
            <a:r>
              <a:rPr lang="en-US" sz="6800" dirty="0">
                <a:latin typeface="Libre Baskerville" panose="02000000000000000000" pitchFamily="2" charset="0"/>
              </a:rPr>
              <a:t> </a:t>
            </a:r>
            <a:r>
              <a:rPr lang="en-US" sz="6300" i="1" dirty="0">
                <a:solidFill>
                  <a:srgbClr val="FF0000"/>
                </a:solidFill>
                <a:latin typeface="Libre Baskerville" panose="02000000000000000000" pitchFamily="2" charset="0"/>
              </a:rPr>
              <a:t>for everyone</a:t>
            </a:r>
            <a:endParaRPr lang="es-SV" sz="6300" i="1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779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6F44F-38C3-E387-43CC-62AEF3257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5BD25-4415-19A3-3F56-20BBEF976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9114" y="2415202"/>
            <a:ext cx="10253767" cy="935412"/>
          </a:xfrm>
        </p:spPr>
        <p:txBody>
          <a:bodyPr>
            <a:noAutofit/>
          </a:bodyPr>
          <a:lstStyle/>
          <a:p>
            <a:r>
              <a:rPr lang="en-US" sz="9200" dirty="0"/>
              <a:t>The Gospel of Luke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9F56A1-B9E8-A838-6EA6-5EBD3723C931}"/>
              </a:ext>
            </a:extLst>
          </p:cNvPr>
          <p:cNvSpPr txBox="1"/>
          <p:nvPr/>
        </p:nvSpPr>
        <p:spPr>
          <a:xfrm>
            <a:off x="3078327" y="3507387"/>
            <a:ext cx="60353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i="1" dirty="0">
                <a:solidFill>
                  <a:srgbClr val="C00000"/>
                </a:solidFill>
                <a:latin typeface="Libre Baskerville" panose="02000000000000000000" pitchFamily="2" charset="0"/>
              </a:rPr>
              <a:t>an introduction</a:t>
            </a:r>
            <a:endParaRPr lang="es-SV" sz="7600" i="1" dirty="0">
              <a:latin typeface="Libre Baskerville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68B2A-C780-C41E-14DE-06F1C8599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8"/>
          <a:stretch/>
        </p:blipFill>
        <p:spPr>
          <a:xfrm>
            <a:off x="0" y="0"/>
            <a:ext cx="12268940" cy="691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17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F1EFA-EB11-13F0-ACAC-C654F55C9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0A333-9896-2E15-8747-B1712A7EA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5382087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>
                <a:latin typeface="Libre Baskerville" panose="02000000000000000000" pitchFamily="2" charset="0"/>
              </a:rPr>
              <a:t>Why </a:t>
            </a:r>
            <a:r>
              <a:rPr lang="en-US" sz="7200" b="1" i="1" spc="-150" dirty="0">
                <a:solidFill>
                  <a:srgbClr val="FF0000"/>
                </a:solidFill>
                <a:latin typeface="Libre Baskerville" panose="02000000000000000000" pitchFamily="2" charset="0"/>
              </a:rPr>
              <a:t>Jesus</a:t>
            </a:r>
            <a:r>
              <a:rPr lang="en-US" sz="6400" b="1" spc="-150" dirty="0">
                <a:latin typeface="Libre Baskerville" panose="02000000000000000000" pitchFamily="2" charset="0"/>
              </a:rPr>
              <a:t> </a:t>
            </a:r>
            <a:r>
              <a:rPr lang="en-US" sz="6400" b="1" spc="-150" dirty="0"/>
              <a:t>is our Savior, how He </a:t>
            </a:r>
            <a:r>
              <a:rPr lang="en-US" sz="6400" b="1" spc="-150" dirty="0">
                <a:latin typeface="Libre Baskerville" panose="02000000000000000000" pitchFamily="2" charset="0"/>
              </a:rPr>
              <a:t>meets </a:t>
            </a:r>
            <a:r>
              <a:rPr lang="en-US" sz="6600" b="1" i="1" spc="-150" dirty="0">
                <a:solidFill>
                  <a:srgbClr val="FF0000"/>
                </a:solidFill>
                <a:latin typeface="Libre Baskerville" panose="02000000000000000000" pitchFamily="2" charset="0"/>
              </a:rPr>
              <a:t>all of our needs</a:t>
            </a:r>
            <a:r>
              <a:rPr lang="en-US" sz="6400" b="1" spc="-150" dirty="0">
                <a:latin typeface="Libre Baskerville" panose="02000000000000000000" pitchFamily="2" charset="0"/>
              </a:rPr>
              <a:t>, and why His coming kingdom </a:t>
            </a:r>
            <a:r>
              <a:rPr lang="en-US" sz="6600" b="1" i="1" spc="-150" dirty="0">
                <a:solidFill>
                  <a:srgbClr val="FF0000"/>
                </a:solidFill>
                <a:latin typeface="Libre Baskerville" panose="02000000000000000000" pitchFamily="2" charset="0"/>
              </a:rPr>
              <a:t>requires an answer from all of us</a:t>
            </a:r>
            <a:r>
              <a:rPr lang="en-US" sz="6400" b="1" spc="-150" dirty="0">
                <a:latin typeface="Libre Baskerville" panose="02000000000000000000" pitchFamily="2" charset="0"/>
              </a:rPr>
              <a:t>.</a:t>
            </a:r>
            <a:endParaRPr lang="es-SV" sz="6400" b="1" spc="-150" dirty="0">
              <a:solidFill>
                <a:schemeClr val="tx1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0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344E9-E4AA-CCCD-0297-8B12A8A65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C4743-5FE6-B4D7-BF63-8B75BE2CA5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941034"/>
            <a:ext cx="11327907" cy="4385568"/>
          </a:xfrm>
        </p:spPr>
        <p:txBody>
          <a:bodyPr>
            <a:noAutofit/>
          </a:bodyPr>
          <a:lstStyle/>
          <a:p>
            <a:pPr algn="l"/>
            <a:endParaRPr lang="es-SV" sz="6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8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6CDF5-4CD1-CC90-A5EB-44D98353B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81AA8-B9C8-84A8-CE02-5FB935873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587" y="2839817"/>
            <a:ext cx="10864820" cy="935412"/>
          </a:xfrm>
        </p:spPr>
        <p:txBody>
          <a:bodyPr>
            <a:noAutofit/>
          </a:bodyPr>
          <a:lstStyle/>
          <a:p>
            <a:r>
              <a:rPr lang="en-US" sz="9600" dirty="0">
                <a:latin typeface="Libre Baskerville" panose="02000000000000000000" pitchFamily="2" charset="0"/>
              </a:rPr>
              <a:t>Our Savior has a Name</a:t>
            </a:r>
            <a:endParaRPr lang="es-SV" sz="9200" i="1" dirty="0">
              <a:solidFill>
                <a:srgbClr val="C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236718-ACFB-6C61-91A5-2510230A6A6A}"/>
              </a:ext>
            </a:extLst>
          </p:cNvPr>
          <p:cNvSpPr txBox="1"/>
          <p:nvPr/>
        </p:nvSpPr>
        <p:spPr>
          <a:xfrm>
            <a:off x="2589724" y="3996972"/>
            <a:ext cx="70125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800" dirty="0">
                <a:solidFill>
                  <a:srgbClr val="FF0000"/>
                </a:solidFill>
                <a:latin typeface="Libre Baskerville" panose="02000000000000000000" pitchFamily="2" charset="0"/>
              </a:rPr>
              <a:t>(Luke 1:26-38)</a:t>
            </a:r>
            <a:endParaRPr lang="es-SV" sz="6800" dirty="0">
              <a:solidFill>
                <a:srgbClr val="FF0000"/>
              </a:solidFill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600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C7E80-12D3-20DC-247A-0681FC92C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404BA-7A70-09C5-BE72-D1C1CCB7E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593558"/>
            <a:ext cx="11327907" cy="5502442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26 In the sixth month of </a:t>
            </a:r>
            <a:r>
              <a:rPr lang="en-US" sz="6400" b="1" spc="-150" dirty="0">
                <a:solidFill>
                  <a:srgbClr val="FF0000"/>
                </a:solidFill>
              </a:rPr>
              <a:t>Elizabeth’s pregnancy</a:t>
            </a:r>
            <a:r>
              <a:rPr lang="en-US" sz="6400" b="1" spc="-150" dirty="0"/>
              <a:t>, the angel </a:t>
            </a:r>
            <a:r>
              <a:rPr lang="en-US" sz="6400" b="1" spc="-150" dirty="0">
                <a:solidFill>
                  <a:srgbClr val="FF0000"/>
                </a:solidFill>
              </a:rPr>
              <a:t>Gabriel</a:t>
            </a:r>
            <a:r>
              <a:rPr lang="en-US" sz="6400" b="1" spc="-150" dirty="0"/>
              <a:t> was sent by God to </a:t>
            </a:r>
            <a:r>
              <a:rPr lang="en-US" sz="6400" b="1" spc="-150" dirty="0">
                <a:solidFill>
                  <a:srgbClr val="FF0000"/>
                </a:solidFill>
              </a:rPr>
              <a:t>a town </a:t>
            </a:r>
            <a:r>
              <a:rPr lang="en-US" sz="6400" b="1" spc="-150" dirty="0"/>
              <a:t>of </a:t>
            </a:r>
            <a:r>
              <a:rPr lang="en-US" sz="6400" b="1" spc="-150" dirty="0">
                <a:solidFill>
                  <a:srgbClr val="FF0000"/>
                </a:solidFill>
              </a:rPr>
              <a:t>Galilee</a:t>
            </a:r>
            <a:r>
              <a:rPr lang="en-US" sz="6400" b="1" spc="-150" dirty="0"/>
              <a:t> called </a:t>
            </a:r>
            <a:r>
              <a:rPr lang="en-US" sz="6400" b="1" spc="-150" dirty="0">
                <a:solidFill>
                  <a:srgbClr val="FF0000"/>
                </a:solidFill>
              </a:rPr>
              <a:t>Nazareth</a:t>
            </a:r>
            <a:r>
              <a:rPr lang="en-US" sz="6400" b="1" spc="-150" dirty="0"/>
              <a:t>,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914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D8944-4400-2ED4-0B82-7209DCE98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07C40-88B6-086E-7950-DC0EBE30F5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5506219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27 to a </a:t>
            </a:r>
            <a:r>
              <a:rPr lang="en-US" sz="6400" b="1" spc="-150" dirty="0">
                <a:solidFill>
                  <a:srgbClr val="FF0000"/>
                </a:solidFill>
              </a:rPr>
              <a:t>virgin</a:t>
            </a:r>
            <a:r>
              <a:rPr lang="en-US" sz="6400" b="1" spc="-150" dirty="0"/>
              <a:t> engaged to a man whose name was </a:t>
            </a:r>
            <a:r>
              <a:rPr lang="en-US" sz="6400" b="1" spc="-150" dirty="0">
                <a:solidFill>
                  <a:srgbClr val="FF0000"/>
                </a:solidFill>
              </a:rPr>
              <a:t>Joseph</a:t>
            </a:r>
            <a:r>
              <a:rPr lang="en-US" sz="6400" b="1" spc="-150" dirty="0"/>
              <a:t>, a </a:t>
            </a:r>
            <a:r>
              <a:rPr lang="en-US" sz="6400" b="1" spc="-150" dirty="0">
                <a:solidFill>
                  <a:srgbClr val="FF0000"/>
                </a:solidFill>
              </a:rPr>
              <a:t>descendant of David</a:t>
            </a:r>
            <a:r>
              <a:rPr lang="en-US" sz="6400" b="1" spc="-150" dirty="0"/>
              <a:t>, and the virgin’s name was </a:t>
            </a:r>
            <a:r>
              <a:rPr lang="en-US" sz="6400" b="1" spc="-150" dirty="0">
                <a:solidFill>
                  <a:srgbClr val="FF0000"/>
                </a:solidFill>
              </a:rPr>
              <a:t>Mary</a:t>
            </a:r>
            <a:r>
              <a:rPr lang="en-US" sz="6400" b="1" spc="-150" dirty="0"/>
              <a:t>.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3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57319-6548-F516-2DFA-A490F436B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2101A-0227-4E5A-0F80-3BB2373E2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046" y="397276"/>
            <a:ext cx="11327907" cy="4976829"/>
          </a:xfrm>
        </p:spPr>
        <p:txBody>
          <a:bodyPr>
            <a:noAutofit/>
          </a:bodyPr>
          <a:lstStyle/>
          <a:p>
            <a:pPr algn="l"/>
            <a:r>
              <a:rPr lang="en-US" sz="6400" b="1" spc="-150" dirty="0"/>
              <a:t>28 The angel came to her and said, “</a:t>
            </a:r>
            <a:r>
              <a:rPr lang="en-US" sz="6400" b="1" spc="-150" dirty="0">
                <a:solidFill>
                  <a:srgbClr val="FF0000"/>
                </a:solidFill>
              </a:rPr>
              <a:t>Greetings</a:t>
            </a:r>
            <a:r>
              <a:rPr lang="en-US" sz="6400" b="1" spc="-150" dirty="0"/>
              <a:t>, </a:t>
            </a:r>
            <a:r>
              <a:rPr lang="en-US" sz="6400" b="1" spc="-150" dirty="0">
                <a:solidFill>
                  <a:srgbClr val="FF0000"/>
                </a:solidFill>
              </a:rPr>
              <a:t>favored one</a:t>
            </a:r>
            <a:r>
              <a:rPr lang="en-US" sz="6400" b="1" spc="-150" dirty="0"/>
              <a:t>, the </a:t>
            </a:r>
            <a:r>
              <a:rPr lang="en-US" sz="6400" b="1" spc="-150" dirty="0">
                <a:solidFill>
                  <a:srgbClr val="FF0000"/>
                </a:solidFill>
              </a:rPr>
              <a:t>Lord </a:t>
            </a:r>
            <a:r>
              <a:rPr lang="en-US" sz="6400" b="1" spc="-150" dirty="0"/>
              <a:t>is </a:t>
            </a:r>
            <a:r>
              <a:rPr lang="en-US" sz="6400" b="1" spc="-150" dirty="0">
                <a:solidFill>
                  <a:srgbClr val="FF0000"/>
                </a:solidFill>
              </a:rPr>
              <a:t>with you</a:t>
            </a:r>
            <a:r>
              <a:rPr lang="en-US" sz="6400" b="1" spc="-150" dirty="0"/>
              <a:t>!”</a:t>
            </a:r>
            <a:endParaRPr lang="es-SV" sz="6400" b="1" i="1" spc="-15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73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3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2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4.xml><?xml version="1.0" encoding="utf-8"?>
<a:theme xmlns:a="http://schemas.openxmlformats.org/drawingml/2006/main" name="1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773</TotalTime>
  <Words>405</Words>
  <Application>Microsoft Office PowerPoint</Application>
  <PresentationFormat>Widescreen</PresentationFormat>
  <Paragraphs>27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Libre Baskerville</vt:lpstr>
      <vt:lpstr>Wingdings 2</vt:lpstr>
      <vt:lpstr>Slate</vt:lpstr>
      <vt:lpstr>3_Slate</vt:lpstr>
      <vt:lpstr>2_Slate</vt:lpstr>
      <vt:lpstr>1_Slate</vt:lpstr>
      <vt:lpstr>Good News for everyone</vt:lpstr>
      <vt:lpstr>Our Savior has a Name</vt:lpstr>
      <vt:lpstr>The Gospel of Luke</vt:lpstr>
      <vt:lpstr>Why Jesus is our Savior, how He meets all of our needs, and why His coming kingdom requires an answer from all of us.</vt:lpstr>
      <vt:lpstr>PowerPoint Presentation</vt:lpstr>
      <vt:lpstr>Our Savior has a Name</vt:lpstr>
      <vt:lpstr>26 In the sixth month of Elizabeth’s pregnancy, the angel Gabriel was sent by God to a town of Galilee called Nazareth,</vt:lpstr>
      <vt:lpstr>27 to a virgin engaged to a man whose name was Joseph, a descendant of David, and the virgin’s name was Mary.</vt:lpstr>
      <vt:lpstr>28 The angel came to her and said, “Greetings, favored one, the Lord is with you!”</vt:lpstr>
      <vt:lpstr>29 But she was greatly troubled by his words and began to wonder about the meaning of this greeting.</vt:lpstr>
      <vt:lpstr>30 So the angel said to her, “Do not be afraid, Mary, for you have found favor with God! </vt:lpstr>
      <vt:lpstr>PowerPoint Presentation</vt:lpstr>
      <vt:lpstr>31 Listen: You will become pregnant and give birth to a son, and you will name him Jesus. </vt:lpstr>
      <vt:lpstr>32 He will be great, and will be called the Son of the Most High, and the Lord God will give him the throne of his father David. </vt:lpstr>
      <vt:lpstr>33 He will reign over the house of Jacob forever, and his kingdom will never end.”</vt:lpstr>
      <vt:lpstr>34 Mary said to the angel, “How will this be, since I have not been intimate with a man?”</vt:lpstr>
      <vt:lpstr>35 The angel replied, “The Holy Spirit will come upon you, and the power of the Most High will overshadow you. </vt:lpstr>
      <vt:lpstr>Therefore the child to be born will be holy; he will be called the Son of God.</vt:lpstr>
      <vt:lpstr>PowerPoint Presentation</vt:lpstr>
      <vt:lpstr>36 “And look, your relative Elizabeth has also become pregnant with a son in her old age—</vt:lpstr>
      <vt:lpstr>— although she was called barren, she is now in her sixth month! 37 For nothing will be impossible with God.”</vt:lpstr>
      <vt:lpstr>38 So Mary said, “Yes, I am a servant of the Lord; let this happen to me according to your word.” Then the angel departed from her.</vt:lpstr>
      <vt:lpstr>PowerPoint Presentation</vt:lpstr>
      <vt:lpstr>Is your life prepared  for Jesus to come? </vt:lpstr>
      <vt:lpstr>The Gospel of Luke</vt:lpstr>
      <vt:lpstr>Good News for everyone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Theodore Jedlicka</dc:creator>
  <cp:lastModifiedBy>Theodore Jedlicka</cp:lastModifiedBy>
  <cp:revision>31</cp:revision>
  <dcterms:created xsi:type="dcterms:W3CDTF">2025-01-02T17:04:09Z</dcterms:created>
  <dcterms:modified xsi:type="dcterms:W3CDTF">2025-01-18T19:26:37Z</dcterms:modified>
</cp:coreProperties>
</file>