
<file path=[Content_Types].xml><?xml version="1.0" encoding="utf-8"?>
<Types xmlns="http://schemas.openxmlformats.org/package/2006/content-types">
  <Default Extension="avif" ContentType="image/av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65"/>
  </p:notesMasterIdLst>
  <p:sldIdLst>
    <p:sldId id="297" r:id="rId2"/>
    <p:sldId id="496" r:id="rId3"/>
    <p:sldId id="368" r:id="rId4"/>
    <p:sldId id="332" r:id="rId5"/>
    <p:sldId id="436" r:id="rId6"/>
    <p:sldId id="448" r:id="rId7"/>
    <p:sldId id="446" r:id="rId8"/>
    <p:sldId id="500" r:id="rId9"/>
    <p:sldId id="456" r:id="rId10"/>
    <p:sldId id="416" r:id="rId11"/>
    <p:sldId id="501" r:id="rId12"/>
    <p:sldId id="502" r:id="rId13"/>
    <p:sldId id="457" r:id="rId14"/>
    <p:sldId id="458" r:id="rId15"/>
    <p:sldId id="459" r:id="rId16"/>
    <p:sldId id="503" r:id="rId17"/>
    <p:sldId id="460" r:id="rId18"/>
    <p:sldId id="461" r:id="rId19"/>
    <p:sldId id="462" r:id="rId20"/>
    <p:sldId id="463" r:id="rId21"/>
    <p:sldId id="464" r:id="rId22"/>
    <p:sldId id="504" r:id="rId23"/>
    <p:sldId id="465" r:id="rId24"/>
    <p:sldId id="466" r:id="rId25"/>
    <p:sldId id="467" r:id="rId26"/>
    <p:sldId id="529" r:id="rId27"/>
    <p:sldId id="505" r:id="rId28"/>
    <p:sldId id="506" r:id="rId29"/>
    <p:sldId id="530" r:id="rId30"/>
    <p:sldId id="507" r:id="rId31"/>
    <p:sldId id="450" r:id="rId32"/>
    <p:sldId id="508" r:id="rId33"/>
    <p:sldId id="509" r:id="rId34"/>
    <p:sldId id="510" r:id="rId35"/>
    <p:sldId id="511" r:id="rId36"/>
    <p:sldId id="512" r:id="rId37"/>
    <p:sldId id="513" r:id="rId38"/>
    <p:sldId id="514" r:id="rId39"/>
    <p:sldId id="515" r:id="rId40"/>
    <p:sldId id="531" r:id="rId41"/>
    <p:sldId id="516" r:id="rId42"/>
    <p:sldId id="517" r:id="rId43"/>
    <p:sldId id="518" r:id="rId44"/>
    <p:sldId id="519" r:id="rId45"/>
    <p:sldId id="520" r:id="rId46"/>
    <p:sldId id="521" r:id="rId47"/>
    <p:sldId id="532" r:id="rId48"/>
    <p:sldId id="522" r:id="rId49"/>
    <p:sldId id="523" r:id="rId50"/>
    <p:sldId id="524" r:id="rId51"/>
    <p:sldId id="533" r:id="rId52"/>
    <p:sldId id="525" r:id="rId53"/>
    <p:sldId id="526" r:id="rId54"/>
    <p:sldId id="527" r:id="rId55"/>
    <p:sldId id="528" r:id="rId56"/>
    <p:sldId id="490" r:id="rId57"/>
    <p:sldId id="445" r:id="rId58"/>
    <p:sldId id="534" r:id="rId59"/>
    <p:sldId id="499" r:id="rId60"/>
    <p:sldId id="492" r:id="rId61"/>
    <p:sldId id="536" r:id="rId62"/>
    <p:sldId id="535" r:id="rId63"/>
    <p:sldId id="495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87368" autoAdjust="0"/>
  </p:normalViewPr>
  <p:slideViewPr>
    <p:cSldViewPr snapToGrid="0">
      <p:cViewPr varScale="1">
        <p:scale>
          <a:sx n="100" d="100"/>
          <a:sy n="10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2024/10/12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39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90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40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53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2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41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97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81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14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59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12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84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05D38A-6246-4B1E-B710-9BBB5A7F5F0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5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366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5596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2024/10/12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  <p:sldLayoutId id="2147483756" r:id="rId18"/>
    <p:sldLayoutId id="2147483757" r:id="rId19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avif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242" y="1052016"/>
            <a:ext cx="9733512" cy="3370849"/>
          </a:xfrm>
        </p:spPr>
        <p:txBody>
          <a:bodyPr>
            <a:noAutofit/>
          </a:bodyPr>
          <a:lstStyle/>
          <a:p>
            <a:r>
              <a:rPr lang="en-US" sz="9200" dirty="0"/>
              <a:t>Blessed </a:t>
            </a:r>
            <a:br>
              <a:rPr lang="en-US" sz="9200" dirty="0"/>
            </a:br>
            <a:r>
              <a:rPr lang="en-US" sz="9200" dirty="0"/>
              <a:t>by God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1683169" y="4581148"/>
            <a:ext cx="8825659" cy="2062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800" dirty="0"/>
              <a:t>(Genesis 32:1-32)</a:t>
            </a:r>
            <a:br>
              <a:rPr lang="en-US" sz="6800" dirty="0"/>
            </a:b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997564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“This is what you must say to my lord Esau: ‘This is what your servant Jacob says: I have been staying with Laban until now.</a:t>
            </a:r>
          </a:p>
        </p:txBody>
      </p:sp>
    </p:spTree>
    <p:extLst>
      <p:ext uri="{BB962C8B-B14F-4D97-AF65-F5344CB8AC3E}">
        <p14:creationId xmlns:p14="http://schemas.microsoft.com/office/powerpoint/2010/main" val="39853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520511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5 I have oxen, donkeys, sheep, and male and female servants. I have sent this message to inform my lord, so that I may find favor in your sight.’”</a:t>
            </a:r>
          </a:p>
        </p:txBody>
      </p:sp>
    </p:spTree>
    <p:extLst>
      <p:ext uri="{BB962C8B-B14F-4D97-AF65-F5344CB8AC3E}">
        <p14:creationId xmlns:p14="http://schemas.microsoft.com/office/powerpoint/2010/main" val="2472765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260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997564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6 The messengers returned to Jacob and said, “We went to your brother Esau. He is coming to meet you and has 400 men with him.”</a:t>
            </a:r>
          </a:p>
        </p:txBody>
      </p:sp>
    </p:spTree>
    <p:extLst>
      <p:ext uri="{BB962C8B-B14F-4D97-AF65-F5344CB8AC3E}">
        <p14:creationId xmlns:p14="http://schemas.microsoft.com/office/powerpoint/2010/main" val="2938337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520511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7 Jacob was very afraid and upset. So he divided the people who were with him into two camps, as well as the flocks, herds, and camels. </a:t>
            </a:r>
          </a:p>
        </p:txBody>
      </p:sp>
    </p:spTree>
    <p:extLst>
      <p:ext uri="{BB962C8B-B14F-4D97-AF65-F5344CB8AC3E}">
        <p14:creationId xmlns:p14="http://schemas.microsoft.com/office/powerpoint/2010/main" val="1092884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1474618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8 “If Esau attacks one camp,” he thought, “then the other camp will be able to escape.”</a:t>
            </a:r>
          </a:p>
        </p:txBody>
      </p:sp>
    </p:spTree>
    <p:extLst>
      <p:ext uri="{BB962C8B-B14F-4D97-AF65-F5344CB8AC3E}">
        <p14:creationId xmlns:p14="http://schemas.microsoft.com/office/powerpoint/2010/main" val="2020583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319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520511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9 Then Jacob prayed, </a:t>
            </a:r>
          </a:p>
          <a:p>
            <a:endParaRPr lang="en-US" sz="6200" b="1" dirty="0"/>
          </a:p>
          <a:p>
            <a:r>
              <a:rPr lang="en-US" sz="6200" b="1" dirty="0"/>
              <a:t>“O God of my father Abraham, God of my father Isaac, O Lord, you said to me, </a:t>
            </a:r>
          </a:p>
        </p:txBody>
      </p:sp>
    </p:spTree>
    <p:extLst>
      <p:ext uri="{BB962C8B-B14F-4D97-AF65-F5344CB8AC3E}">
        <p14:creationId xmlns:p14="http://schemas.microsoft.com/office/powerpoint/2010/main" val="324352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i="1" dirty="0"/>
              <a:t>‘Return to your land and to your relatives and I will make you prosper.’</a:t>
            </a:r>
          </a:p>
        </p:txBody>
      </p:sp>
    </p:spTree>
    <p:extLst>
      <p:ext uri="{BB962C8B-B14F-4D97-AF65-F5344CB8AC3E}">
        <p14:creationId xmlns:p14="http://schemas.microsoft.com/office/powerpoint/2010/main" val="2712537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520510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10 I am not worthy of all the faithful love you have shown your servant. With only my walking stick I crossed the Jordan, but now I have become two camps. </a:t>
            </a:r>
          </a:p>
        </p:txBody>
      </p:sp>
    </p:spTree>
    <p:extLst>
      <p:ext uri="{BB962C8B-B14F-4D97-AF65-F5344CB8AC3E}">
        <p14:creationId xmlns:p14="http://schemas.microsoft.com/office/powerpoint/2010/main" val="14790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A4288-1F57-49C0-86D1-FDC50E4CD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518404"/>
          </a:xfrm>
        </p:spPr>
        <p:txBody>
          <a:bodyPr>
            <a:normAutofit/>
          </a:bodyPr>
          <a:lstStyle/>
          <a:p>
            <a:pPr algn="ctr"/>
            <a:endParaRPr lang="en-US" sz="6400" dirty="0">
              <a:solidFill>
                <a:srgbClr val="92D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B5D9B3-622D-46AA-A521-6EFC5F33217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2843" b="12843"/>
          <a:stretch/>
        </p:blipFill>
        <p:spPr>
          <a:xfrm>
            <a:off x="-1162051" y="0"/>
            <a:ext cx="14047123" cy="696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31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520510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11 Rescue me, I pray, from the hand of my brother Esau, for I am afraid he will come and attack me, as well as the mothers with their children. </a:t>
            </a:r>
          </a:p>
        </p:txBody>
      </p:sp>
    </p:spTree>
    <p:extLst>
      <p:ext uri="{BB962C8B-B14F-4D97-AF65-F5344CB8AC3E}">
        <p14:creationId xmlns:p14="http://schemas.microsoft.com/office/powerpoint/2010/main" val="411138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520511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12 But you said, </a:t>
            </a:r>
          </a:p>
          <a:p>
            <a:r>
              <a:rPr lang="en-US" sz="6200" b="1" i="1" dirty="0"/>
              <a:t>‘I will certainly make you prosper and will make your descendants like the sand on the seashore, too numerous to count.’</a:t>
            </a:r>
            <a:r>
              <a:rPr lang="en-US" sz="6200" b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125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736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997564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13 Jacob stayed there that night. Then he sent as a gift to his brother Esau 14,200 female goats and 20 male goats, </a:t>
            </a:r>
          </a:p>
        </p:txBody>
      </p:sp>
    </p:spTree>
    <p:extLst>
      <p:ext uri="{BB962C8B-B14F-4D97-AF65-F5344CB8AC3E}">
        <p14:creationId xmlns:p14="http://schemas.microsoft.com/office/powerpoint/2010/main" val="2341357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520511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200 ewes and 20 rams, 1,530 female camels with their young, 40 cows and 10 bulls, and 20 female donkeys and 10 male donkeys. </a:t>
            </a:r>
          </a:p>
        </p:txBody>
      </p:sp>
    </p:spTree>
    <p:extLst>
      <p:ext uri="{BB962C8B-B14F-4D97-AF65-F5344CB8AC3E}">
        <p14:creationId xmlns:p14="http://schemas.microsoft.com/office/powerpoint/2010/main" val="1825803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1474618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16 He entrusted them to his servants, who divided them into herds. He told his servants, </a:t>
            </a:r>
          </a:p>
        </p:txBody>
      </p:sp>
    </p:spTree>
    <p:extLst>
      <p:ext uri="{BB962C8B-B14F-4D97-AF65-F5344CB8AC3E}">
        <p14:creationId xmlns:p14="http://schemas.microsoft.com/office/powerpoint/2010/main" val="3090437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1474618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“Pass over before me, and keep some distance between one herd and the next.”</a:t>
            </a:r>
          </a:p>
        </p:txBody>
      </p:sp>
    </p:spTree>
    <p:extLst>
      <p:ext uri="{BB962C8B-B14F-4D97-AF65-F5344CB8AC3E}">
        <p14:creationId xmlns:p14="http://schemas.microsoft.com/office/powerpoint/2010/main" val="2861323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474619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17 He instructed the servant leading the first herd, “When my brother Esau meets you and asks, </a:t>
            </a:r>
          </a:p>
        </p:txBody>
      </p:sp>
    </p:spTree>
    <p:extLst>
      <p:ext uri="{BB962C8B-B14F-4D97-AF65-F5344CB8AC3E}">
        <p14:creationId xmlns:p14="http://schemas.microsoft.com/office/powerpoint/2010/main" val="3946808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2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i="1" dirty="0"/>
              <a:t>‘To whom do you belong? Where are you going? Whose herds are you driving?’</a:t>
            </a:r>
          </a:p>
        </p:txBody>
      </p:sp>
    </p:spTree>
    <p:extLst>
      <p:ext uri="{BB962C8B-B14F-4D97-AF65-F5344CB8AC3E}">
        <p14:creationId xmlns:p14="http://schemas.microsoft.com/office/powerpoint/2010/main" val="33344473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2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18 then you must say, ‘They belong to your servant Jacob.</a:t>
            </a:r>
          </a:p>
        </p:txBody>
      </p:sp>
    </p:spTree>
    <p:extLst>
      <p:ext uri="{BB962C8B-B14F-4D97-AF65-F5344CB8AC3E}">
        <p14:creationId xmlns:p14="http://schemas.microsoft.com/office/powerpoint/2010/main" val="2879181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343949" y="1166843"/>
            <a:ext cx="11534862" cy="452431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r>
              <a:rPr lang="en-US" sz="7200" dirty="0"/>
              <a:t>What it </a:t>
            </a:r>
            <a:r>
              <a:rPr lang="en-US" sz="7200" i="1" dirty="0">
                <a:solidFill>
                  <a:schemeClr val="accent1"/>
                </a:solidFill>
              </a:rPr>
              <a:t>really</a:t>
            </a:r>
            <a:r>
              <a:rPr lang="en-US" sz="7200" i="1" dirty="0"/>
              <a:t> </a:t>
            </a:r>
            <a:r>
              <a:rPr lang="en-US" sz="7200" dirty="0"/>
              <a:t>means to be ‘</a:t>
            </a:r>
            <a:r>
              <a:rPr lang="en-US" sz="7200" dirty="0">
                <a:solidFill>
                  <a:schemeClr val="accent1"/>
                </a:solidFill>
              </a:rPr>
              <a:t>#blessed</a:t>
            </a:r>
            <a:r>
              <a:rPr lang="en-US" sz="7200" dirty="0"/>
              <a:t>’, ‘</a:t>
            </a:r>
            <a:r>
              <a:rPr lang="en-US" sz="7200" dirty="0">
                <a:solidFill>
                  <a:schemeClr val="accent1"/>
                </a:solidFill>
              </a:rPr>
              <a:t>visited by God</a:t>
            </a:r>
            <a:r>
              <a:rPr lang="en-US" sz="7200" dirty="0"/>
              <a:t>’, and ‘</a:t>
            </a:r>
            <a:r>
              <a:rPr lang="en-US" sz="7200" dirty="0">
                <a:solidFill>
                  <a:schemeClr val="accent1"/>
                </a:solidFill>
              </a:rPr>
              <a:t>touched by an angel</a:t>
            </a:r>
            <a:r>
              <a:rPr lang="en-US" sz="7200" dirty="0"/>
              <a:t>’</a:t>
            </a:r>
            <a:endParaRPr lang="es-SV" sz="6200" dirty="0"/>
          </a:p>
        </p:txBody>
      </p:sp>
    </p:spTree>
    <p:extLst>
      <p:ext uri="{BB962C8B-B14F-4D97-AF65-F5344CB8AC3E}">
        <p14:creationId xmlns:p14="http://schemas.microsoft.com/office/powerpoint/2010/main" val="86906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474619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They have been sent as a gift to my lord Esau. In fact Jacob himself is behind us.’”</a:t>
            </a:r>
          </a:p>
        </p:txBody>
      </p:sp>
    </p:spTree>
    <p:extLst>
      <p:ext uri="{BB962C8B-B14F-4D97-AF65-F5344CB8AC3E}">
        <p14:creationId xmlns:p14="http://schemas.microsoft.com/office/powerpoint/2010/main" val="2931578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F723-3BEC-4CD2-91D1-6A90A6EA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86775"/>
            <a:ext cx="12661783" cy="2277610"/>
          </a:xfrm>
        </p:spPr>
        <p:txBody>
          <a:bodyPr>
            <a:noAutofit/>
          </a:bodyPr>
          <a:lstStyle/>
          <a:p>
            <a:br>
              <a:rPr lang="en-US" sz="4800" b="1" i="1" dirty="0"/>
            </a:br>
            <a:endParaRPr lang="es-SV" sz="4800" dirty="0"/>
          </a:p>
        </p:txBody>
      </p:sp>
    </p:spTree>
    <p:extLst>
      <p:ext uri="{BB962C8B-B14F-4D97-AF65-F5344CB8AC3E}">
        <p14:creationId xmlns:p14="http://schemas.microsoft.com/office/powerpoint/2010/main" val="38572213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997565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19 He also gave these instructions to the second and third servants, as well as all those who were following the herds, saying, </a:t>
            </a:r>
          </a:p>
        </p:txBody>
      </p:sp>
    </p:spTree>
    <p:extLst>
      <p:ext uri="{BB962C8B-B14F-4D97-AF65-F5344CB8AC3E}">
        <p14:creationId xmlns:p14="http://schemas.microsoft.com/office/powerpoint/2010/main" val="37851897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997565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“You must say the same thing to Esau when you meet him. 20 You must also say, ‘In fact your servant Jacob is behind us.’”</a:t>
            </a:r>
          </a:p>
        </p:txBody>
      </p:sp>
    </p:spTree>
    <p:extLst>
      <p:ext uri="{BB962C8B-B14F-4D97-AF65-F5344CB8AC3E}">
        <p14:creationId xmlns:p14="http://schemas.microsoft.com/office/powerpoint/2010/main" val="3725249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997565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Jacob thought, “I will first appease him by sending a gift ahead of me. After that I will meet him. Perhaps he will accept me.”</a:t>
            </a:r>
          </a:p>
        </p:txBody>
      </p:sp>
    </p:spTree>
    <p:extLst>
      <p:ext uri="{BB962C8B-B14F-4D97-AF65-F5344CB8AC3E}">
        <p14:creationId xmlns:p14="http://schemas.microsoft.com/office/powerpoint/2010/main" val="2277338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474619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21 So the gifts were sent on ahead of him while he spent that night in the camp.</a:t>
            </a:r>
          </a:p>
        </p:txBody>
      </p:sp>
    </p:spTree>
    <p:extLst>
      <p:ext uri="{BB962C8B-B14F-4D97-AF65-F5344CB8AC3E}">
        <p14:creationId xmlns:p14="http://schemas.microsoft.com/office/powerpoint/2010/main" val="1511273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F723-3BEC-4CD2-91D1-6A90A6EA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86775"/>
            <a:ext cx="12661783" cy="2277610"/>
          </a:xfrm>
        </p:spPr>
        <p:txBody>
          <a:bodyPr>
            <a:noAutofit/>
          </a:bodyPr>
          <a:lstStyle/>
          <a:p>
            <a:br>
              <a:rPr lang="en-US" sz="4800" b="1" i="1" dirty="0"/>
            </a:br>
            <a:endParaRPr lang="es-SV" sz="4800" dirty="0"/>
          </a:p>
        </p:txBody>
      </p:sp>
    </p:spTree>
    <p:extLst>
      <p:ext uri="{BB962C8B-B14F-4D97-AF65-F5344CB8AC3E}">
        <p14:creationId xmlns:p14="http://schemas.microsoft.com/office/powerpoint/2010/main" val="8795371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520511"/>
            <a:ext cx="10915650" cy="58169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22 During the night Jacob quickly took his two wives, his two female servants, and his eleven sons and crossed the ford of the Jabbok.</a:t>
            </a:r>
          </a:p>
        </p:txBody>
      </p:sp>
    </p:spTree>
    <p:extLst>
      <p:ext uri="{BB962C8B-B14F-4D97-AF65-F5344CB8AC3E}">
        <p14:creationId xmlns:p14="http://schemas.microsoft.com/office/powerpoint/2010/main" val="13116760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474618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23 He took them and sent them across the stream along with all his possessions. </a:t>
            </a:r>
          </a:p>
        </p:txBody>
      </p:sp>
    </p:spTree>
    <p:extLst>
      <p:ext uri="{BB962C8B-B14F-4D97-AF65-F5344CB8AC3E}">
        <p14:creationId xmlns:p14="http://schemas.microsoft.com/office/powerpoint/2010/main" val="21427413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24 So Jacob was left alone. Then a man wrestled with him until daybreak. </a:t>
            </a:r>
          </a:p>
        </p:txBody>
      </p:sp>
    </p:spTree>
    <p:extLst>
      <p:ext uri="{BB962C8B-B14F-4D97-AF65-F5344CB8AC3E}">
        <p14:creationId xmlns:p14="http://schemas.microsoft.com/office/powerpoint/2010/main" val="14779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A4288-1F57-49C0-86D1-FDC50E4CD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518404"/>
          </a:xfrm>
        </p:spPr>
        <p:txBody>
          <a:bodyPr>
            <a:normAutofit/>
          </a:bodyPr>
          <a:lstStyle/>
          <a:p>
            <a:pPr algn="ctr"/>
            <a:endParaRPr lang="en-US" sz="6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837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474617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25 When the man saw that he could not defeat Jacob, he struck the socket of his hip</a:t>
            </a:r>
          </a:p>
        </p:txBody>
      </p:sp>
    </p:spTree>
    <p:extLst>
      <p:ext uri="{BB962C8B-B14F-4D97-AF65-F5344CB8AC3E}">
        <p14:creationId xmlns:p14="http://schemas.microsoft.com/office/powerpoint/2010/main" val="9861490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so the socket of Jacob’s hip was dislocated while he wrestled with him.</a:t>
            </a:r>
          </a:p>
        </p:txBody>
      </p:sp>
    </p:spTree>
    <p:extLst>
      <p:ext uri="{BB962C8B-B14F-4D97-AF65-F5344CB8AC3E}">
        <p14:creationId xmlns:p14="http://schemas.microsoft.com/office/powerpoint/2010/main" val="826891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F723-3BEC-4CD2-91D1-6A90A6EA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86775"/>
            <a:ext cx="12661783" cy="2277610"/>
          </a:xfrm>
        </p:spPr>
        <p:txBody>
          <a:bodyPr>
            <a:noAutofit/>
          </a:bodyPr>
          <a:lstStyle/>
          <a:p>
            <a:br>
              <a:rPr lang="en-US" sz="4800" b="1" i="1" dirty="0"/>
            </a:br>
            <a:endParaRPr lang="es-SV" sz="4800" dirty="0"/>
          </a:p>
        </p:txBody>
      </p:sp>
    </p:spTree>
    <p:extLst>
      <p:ext uri="{BB962C8B-B14F-4D97-AF65-F5344CB8AC3E}">
        <p14:creationId xmlns:p14="http://schemas.microsoft.com/office/powerpoint/2010/main" val="12419162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26 Then the man said, “Let me go, for the dawn is breaking.”</a:t>
            </a:r>
          </a:p>
        </p:txBody>
      </p:sp>
    </p:spTree>
    <p:extLst>
      <p:ext uri="{BB962C8B-B14F-4D97-AF65-F5344CB8AC3E}">
        <p14:creationId xmlns:p14="http://schemas.microsoft.com/office/powerpoint/2010/main" val="1950944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“I will not let you go,” Jacob replied, “unless you bless me.”</a:t>
            </a:r>
          </a:p>
        </p:txBody>
      </p:sp>
    </p:spTree>
    <p:extLst>
      <p:ext uri="{BB962C8B-B14F-4D97-AF65-F5344CB8AC3E}">
        <p14:creationId xmlns:p14="http://schemas.microsoft.com/office/powerpoint/2010/main" val="42636305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27 The man asked him, “What is your name?” He answered, “Jacob.”</a:t>
            </a:r>
          </a:p>
        </p:txBody>
      </p:sp>
    </p:spTree>
    <p:extLst>
      <p:ext uri="{BB962C8B-B14F-4D97-AF65-F5344CB8AC3E}">
        <p14:creationId xmlns:p14="http://schemas.microsoft.com/office/powerpoint/2010/main" val="30248175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28 “No longer will your name be Jacob,” the man told him, “but Israel, </a:t>
            </a:r>
          </a:p>
        </p:txBody>
      </p:sp>
    </p:spTree>
    <p:extLst>
      <p:ext uri="{BB962C8B-B14F-4D97-AF65-F5344CB8AC3E}">
        <p14:creationId xmlns:p14="http://schemas.microsoft.com/office/powerpoint/2010/main" val="19063186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because you have fought with God and with men and have prevailed.”</a:t>
            </a:r>
          </a:p>
        </p:txBody>
      </p:sp>
    </p:spTree>
    <p:extLst>
      <p:ext uri="{BB962C8B-B14F-4D97-AF65-F5344CB8AC3E}">
        <p14:creationId xmlns:p14="http://schemas.microsoft.com/office/powerpoint/2010/main" val="22415733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29 Then Jacob asked, “Please tell me your name.”</a:t>
            </a:r>
          </a:p>
        </p:txBody>
      </p:sp>
    </p:spTree>
    <p:extLst>
      <p:ext uri="{BB962C8B-B14F-4D97-AF65-F5344CB8AC3E}">
        <p14:creationId xmlns:p14="http://schemas.microsoft.com/office/powerpoint/2010/main" val="39275321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997564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“Why do you ask my name?” the man replied. </a:t>
            </a:r>
          </a:p>
          <a:p>
            <a:endParaRPr lang="en-US" sz="6200" b="1" dirty="0"/>
          </a:p>
          <a:p>
            <a:r>
              <a:rPr lang="en-US" sz="6200" b="1" dirty="0"/>
              <a:t>Then he blessed Jacob there. </a:t>
            </a:r>
          </a:p>
        </p:txBody>
      </p:sp>
    </p:spTree>
    <p:extLst>
      <p:ext uri="{BB962C8B-B14F-4D97-AF65-F5344CB8AC3E}">
        <p14:creationId xmlns:p14="http://schemas.microsoft.com/office/powerpoint/2010/main" val="380234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797511"/>
            <a:ext cx="10915650" cy="5262979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-US" sz="9600" dirty="0"/>
              <a:t>Blessed by God: Jacob at Peniel</a:t>
            </a:r>
          </a:p>
          <a:p>
            <a:pPr algn="ctr"/>
            <a:r>
              <a:rPr lang="en-US" sz="7200" dirty="0">
                <a:solidFill>
                  <a:schemeClr val="accent1"/>
                </a:solidFill>
              </a:rPr>
              <a:t>(Genesis 32:1-32)</a:t>
            </a:r>
          </a:p>
          <a:p>
            <a:pPr algn="ctr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18193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2428725"/>
            <a:ext cx="10915650" cy="200054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30 So Jacob named the place Peniel, explaining, </a:t>
            </a:r>
          </a:p>
        </p:txBody>
      </p:sp>
    </p:spTree>
    <p:extLst>
      <p:ext uri="{BB962C8B-B14F-4D97-AF65-F5344CB8AC3E}">
        <p14:creationId xmlns:p14="http://schemas.microsoft.com/office/powerpoint/2010/main" val="14447305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2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“Certainly I have seen God face to face and have survived.”</a:t>
            </a:r>
          </a:p>
        </p:txBody>
      </p:sp>
    </p:spTree>
    <p:extLst>
      <p:ext uri="{BB962C8B-B14F-4D97-AF65-F5344CB8AC3E}">
        <p14:creationId xmlns:p14="http://schemas.microsoft.com/office/powerpoint/2010/main" val="37094223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F723-3BEC-4CD2-91D1-6A90A6EA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86775"/>
            <a:ext cx="12661783" cy="2277610"/>
          </a:xfrm>
        </p:spPr>
        <p:txBody>
          <a:bodyPr>
            <a:noAutofit/>
          </a:bodyPr>
          <a:lstStyle/>
          <a:p>
            <a:br>
              <a:rPr lang="en-US" sz="4800" b="1" i="1" dirty="0"/>
            </a:br>
            <a:endParaRPr lang="es-SV" sz="4800" dirty="0"/>
          </a:p>
        </p:txBody>
      </p:sp>
    </p:spTree>
    <p:extLst>
      <p:ext uri="{BB962C8B-B14F-4D97-AF65-F5344CB8AC3E}">
        <p14:creationId xmlns:p14="http://schemas.microsoft.com/office/powerpoint/2010/main" val="36004731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474618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31 The sun rose over him as he crossed over Penuel, but he was limping because of his hip. </a:t>
            </a:r>
          </a:p>
        </p:txBody>
      </p:sp>
    </p:spTree>
    <p:extLst>
      <p:ext uri="{BB962C8B-B14F-4D97-AF65-F5344CB8AC3E}">
        <p14:creationId xmlns:p14="http://schemas.microsoft.com/office/powerpoint/2010/main" val="109742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474618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32 That is why to this day the Israelites do not eat the sinew which is attached to the socket of the hip, </a:t>
            </a:r>
          </a:p>
        </p:txBody>
      </p:sp>
    </p:spTree>
    <p:extLst>
      <p:ext uri="{BB962C8B-B14F-4D97-AF65-F5344CB8AC3E}">
        <p14:creationId xmlns:p14="http://schemas.microsoft.com/office/powerpoint/2010/main" val="24539024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51671"/>
            <a:ext cx="10915650" cy="295465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because he struck the socket of Jacob’s hip near the attached sinew.</a:t>
            </a:r>
          </a:p>
        </p:txBody>
      </p:sp>
    </p:spTree>
    <p:extLst>
      <p:ext uri="{BB962C8B-B14F-4D97-AF65-F5344CB8AC3E}">
        <p14:creationId xmlns:p14="http://schemas.microsoft.com/office/powerpoint/2010/main" val="34754534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F723-3BEC-4CD2-91D1-6A90A6EA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86775"/>
            <a:ext cx="12661783" cy="2277610"/>
          </a:xfrm>
        </p:spPr>
        <p:txBody>
          <a:bodyPr>
            <a:noAutofit/>
          </a:bodyPr>
          <a:lstStyle/>
          <a:p>
            <a:br>
              <a:rPr lang="en-US" sz="4800" b="1" i="1" dirty="0"/>
            </a:br>
            <a:endParaRPr lang="es-SV" sz="4800" dirty="0"/>
          </a:p>
        </p:txBody>
      </p:sp>
    </p:spTree>
    <p:extLst>
      <p:ext uri="{BB962C8B-B14F-4D97-AF65-F5344CB8AC3E}">
        <p14:creationId xmlns:p14="http://schemas.microsoft.com/office/powerpoint/2010/main" val="14766000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913292"/>
            <a:ext cx="10915650" cy="452431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-US" sz="7200" dirty="0"/>
              <a:t>Jacob:</a:t>
            </a:r>
          </a:p>
          <a:p>
            <a:pPr algn="ctr"/>
            <a:r>
              <a:rPr lang="en-US" sz="7200" dirty="0"/>
              <a:t>The Man Blessed by God</a:t>
            </a:r>
            <a:endParaRPr lang="en-US" dirty="0"/>
          </a:p>
          <a:p>
            <a:pPr algn="ctr"/>
            <a:endParaRPr lang="en-US" sz="7200" dirty="0">
              <a:solidFill>
                <a:schemeClr val="accent1"/>
              </a:solidFill>
            </a:endParaRPr>
          </a:p>
          <a:p>
            <a:pPr algn="ctr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1830795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805296"/>
            <a:ext cx="10915650" cy="6740307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-US" sz="7200" dirty="0"/>
              <a:t>What’s the Context?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200" dirty="0"/>
              <a:t>Jacob’s family &amp; history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200" dirty="0"/>
              <a:t>Jacob’s ‘Esau Crisis’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7200" dirty="0"/>
              <a:t>God’s plan in Genesis</a:t>
            </a:r>
            <a:endParaRPr lang="en-US" dirty="0"/>
          </a:p>
          <a:p>
            <a:pPr algn="ctr"/>
            <a:endParaRPr lang="en-US" sz="7200" dirty="0">
              <a:solidFill>
                <a:schemeClr val="accent1"/>
              </a:solidFill>
            </a:endParaRPr>
          </a:p>
          <a:p>
            <a:pPr algn="ctr"/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7496943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F723-3BEC-4CD2-91D1-6A90A6EA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86775"/>
            <a:ext cx="12661783" cy="2277610"/>
          </a:xfrm>
        </p:spPr>
        <p:txBody>
          <a:bodyPr>
            <a:noAutofit/>
          </a:bodyPr>
          <a:lstStyle/>
          <a:p>
            <a:br>
              <a:rPr lang="en-US" sz="4800" b="1" i="1" dirty="0"/>
            </a:br>
            <a:endParaRPr lang="es-SV" sz="4800" dirty="0"/>
          </a:p>
        </p:txBody>
      </p:sp>
    </p:spTree>
    <p:extLst>
      <p:ext uri="{BB962C8B-B14F-4D97-AF65-F5344CB8AC3E}">
        <p14:creationId xmlns:p14="http://schemas.microsoft.com/office/powerpoint/2010/main" val="1856787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1474618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22:1 So Jacob went on his way and the angels of God met him. 2 When Jacob saw them, he exclaimed, </a:t>
            </a:r>
          </a:p>
        </p:txBody>
      </p:sp>
    </p:spTree>
    <p:extLst>
      <p:ext uri="{BB962C8B-B14F-4D97-AF65-F5344CB8AC3E}">
        <p14:creationId xmlns:p14="http://schemas.microsoft.com/office/powerpoint/2010/main" val="423847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352337" y="797511"/>
            <a:ext cx="11492917" cy="526297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en-US" sz="7200" b="1" dirty="0"/>
              <a:t>How have you been marked</a:t>
            </a:r>
          </a:p>
          <a:p>
            <a:pPr algn="ctr"/>
            <a:r>
              <a:rPr lang="en-US" sz="9600" b="1">
                <a:solidFill>
                  <a:schemeClr val="accent1"/>
                </a:solidFill>
              </a:rPr>
              <a:t>by God showing </a:t>
            </a:r>
            <a:r>
              <a:rPr lang="en-US" sz="9600" b="1" dirty="0">
                <a:solidFill>
                  <a:schemeClr val="accent1"/>
                </a:solidFill>
              </a:rPr>
              <a:t>up in your life?</a:t>
            </a:r>
            <a:endParaRPr lang="es-SV" sz="6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8071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F723-3BEC-4CD2-91D1-6A90A6EA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86775"/>
            <a:ext cx="12661783" cy="2277610"/>
          </a:xfrm>
        </p:spPr>
        <p:txBody>
          <a:bodyPr>
            <a:noAutofit/>
          </a:bodyPr>
          <a:lstStyle/>
          <a:p>
            <a:br>
              <a:rPr lang="en-US" sz="4800" b="1" i="1" dirty="0"/>
            </a:br>
            <a:endParaRPr lang="es-SV" sz="4800" dirty="0"/>
          </a:p>
        </p:txBody>
      </p:sp>
    </p:spTree>
    <p:extLst>
      <p:ext uri="{BB962C8B-B14F-4D97-AF65-F5344CB8AC3E}">
        <p14:creationId xmlns:p14="http://schemas.microsoft.com/office/powerpoint/2010/main" val="8812443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343949" y="1166843"/>
            <a:ext cx="11534862" cy="4524315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r>
              <a:rPr lang="en-US" sz="7200" dirty="0"/>
              <a:t>What does it </a:t>
            </a:r>
            <a:r>
              <a:rPr lang="en-US" sz="7200" i="1" dirty="0">
                <a:solidFill>
                  <a:schemeClr val="accent1"/>
                </a:solidFill>
              </a:rPr>
              <a:t>really</a:t>
            </a:r>
            <a:r>
              <a:rPr lang="en-US" sz="7200" i="1" dirty="0"/>
              <a:t> </a:t>
            </a:r>
            <a:r>
              <a:rPr lang="en-US" sz="7200" dirty="0"/>
              <a:t>mean to be ‘</a:t>
            </a:r>
            <a:r>
              <a:rPr lang="en-US" sz="7200" dirty="0">
                <a:solidFill>
                  <a:schemeClr val="accent1"/>
                </a:solidFill>
              </a:rPr>
              <a:t>#blessed</a:t>
            </a:r>
            <a:r>
              <a:rPr lang="en-US" sz="7200" dirty="0"/>
              <a:t>’, ‘</a:t>
            </a:r>
            <a:r>
              <a:rPr lang="en-US" sz="7200" dirty="0">
                <a:solidFill>
                  <a:schemeClr val="accent1"/>
                </a:solidFill>
              </a:rPr>
              <a:t>visited by God</a:t>
            </a:r>
            <a:r>
              <a:rPr lang="en-US" sz="7200" dirty="0"/>
              <a:t>’, and ‘</a:t>
            </a:r>
            <a:r>
              <a:rPr lang="en-US" sz="7200" dirty="0">
                <a:solidFill>
                  <a:schemeClr val="accent1"/>
                </a:solidFill>
              </a:rPr>
              <a:t>touched by an angel</a:t>
            </a:r>
            <a:r>
              <a:rPr lang="en-US" sz="7200" dirty="0"/>
              <a:t>’?</a:t>
            </a:r>
            <a:endParaRPr lang="es-SV" sz="6200" dirty="0"/>
          </a:p>
        </p:txBody>
      </p:sp>
    </p:spTree>
    <p:extLst>
      <p:ext uri="{BB962C8B-B14F-4D97-AF65-F5344CB8AC3E}">
        <p14:creationId xmlns:p14="http://schemas.microsoft.com/office/powerpoint/2010/main" val="96442741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A4288-1F57-49C0-86D1-FDC50E4CD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518404"/>
          </a:xfrm>
        </p:spPr>
        <p:txBody>
          <a:bodyPr>
            <a:normAutofit/>
          </a:bodyPr>
          <a:lstStyle/>
          <a:p>
            <a:pPr algn="ctr"/>
            <a:endParaRPr lang="en-US" sz="6400" dirty="0">
              <a:solidFill>
                <a:srgbClr val="92D05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B5D9B3-622D-46AA-A521-6EFC5F3321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950875" y="60780"/>
            <a:ext cx="14642784" cy="728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2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19125" y="1474617"/>
            <a:ext cx="10915650" cy="39087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“This is the camp of God!” </a:t>
            </a:r>
          </a:p>
          <a:p>
            <a:endParaRPr lang="en-US" sz="6200" b="1" dirty="0"/>
          </a:p>
          <a:p>
            <a:r>
              <a:rPr lang="en-US" sz="6200" b="1" dirty="0"/>
              <a:t>So he named that place </a:t>
            </a:r>
            <a:r>
              <a:rPr lang="en-US" sz="6200" b="1" dirty="0" err="1"/>
              <a:t>Mahanaim</a:t>
            </a:r>
            <a:r>
              <a:rPr lang="en-US" sz="6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9573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873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099290C-EFB4-4C91-A56F-2B22A50DC3BE}"/>
              </a:ext>
            </a:extLst>
          </p:cNvPr>
          <p:cNvSpPr txBox="1"/>
          <p:nvPr/>
        </p:nvSpPr>
        <p:spPr>
          <a:xfrm>
            <a:off x="638175" y="1370788"/>
            <a:ext cx="10915650" cy="486287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n-US" sz="6200" b="1" dirty="0"/>
              <a:t>3 Jacob sent messengers on ahead to his brother Esau in the land of Seir, the region of Edom. 4 He commanded them, </a:t>
            </a:r>
            <a:endParaRPr lang="es-SV" sz="6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72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True King of Israel (Matthew 2.1-23)</Template>
  <TotalTime>1975</TotalTime>
  <Words>1029</Words>
  <Application>Microsoft Office PowerPoint</Application>
  <PresentationFormat>Widescreen</PresentationFormat>
  <Paragraphs>83</Paragraphs>
  <Slides>63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Arial</vt:lpstr>
      <vt:lpstr>Bookman Old Style</vt:lpstr>
      <vt:lpstr>Calibri</vt:lpstr>
      <vt:lpstr>Rockwell</vt:lpstr>
      <vt:lpstr>Damask</vt:lpstr>
      <vt:lpstr>Blessed  by God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 </vt:lpstr>
      <vt:lpstr>PowerPoint Presentation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Theodore Jedlicka</cp:lastModifiedBy>
  <cp:revision>147</cp:revision>
  <dcterms:created xsi:type="dcterms:W3CDTF">2021-11-05T21:03:33Z</dcterms:created>
  <dcterms:modified xsi:type="dcterms:W3CDTF">2024-10-12T19:28:09Z</dcterms:modified>
</cp:coreProperties>
</file>