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69"/>
  </p:notesMasterIdLst>
  <p:sldIdLst>
    <p:sldId id="325" r:id="rId2"/>
    <p:sldId id="297" r:id="rId3"/>
    <p:sldId id="604" r:id="rId4"/>
    <p:sldId id="648" r:id="rId5"/>
    <p:sldId id="649" r:id="rId6"/>
    <p:sldId id="438" r:id="rId7"/>
    <p:sldId id="873" r:id="rId8"/>
    <p:sldId id="880" r:id="rId9"/>
    <p:sldId id="881" r:id="rId10"/>
    <p:sldId id="896" r:id="rId11"/>
    <p:sldId id="897" r:id="rId12"/>
    <p:sldId id="883" r:id="rId13"/>
    <p:sldId id="884" r:id="rId14"/>
    <p:sldId id="885" r:id="rId15"/>
    <p:sldId id="899" r:id="rId16"/>
    <p:sldId id="966" r:id="rId17"/>
    <p:sldId id="618" r:id="rId18"/>
    <p:sldId id="619" r:id="rId19"/>
    <p:sldId id="620" r:id="rId20"/>
    <p:sldId id="877" r:id="rId21"/>
    <p:sldId id="878" r:id="rId22"/>
    <p:sldId id="901" r:id="rId23"/>
    <p:sldId id="902" r:id="rId24"/>
    <p:sldId id="903" r:id="rId25"/>
    <p:sldId id="907" r:id="rId26"/>
    <p:sldId id="904" r:id="rId27"/>
    <p:sldId id="905" r:id="rId28"/>
    <p:sldId id="964" r:id="rId29"/>
    <p:sldId id="906" r:id="rId30"/>
    <p:sldId id="908" r:id="rId31"/>
    <p:sldId id="909" r:id="rId32"/>
    <p:sldId id="965" r:id="rId33"/>
    <p:sldId id="911" r:id="rId34"/>
    <p:sldId id="595" r:id="rId35"/>
    <p:sldId id="967" r:id="rId36"/>
    <p:sldId id="968" r:id="rId37"/>
    <p:sldId id="969" r:id="rId38"/>
    <p:sldId id="970" r:id="rId39"/>
    <p:sldId id="971" r:id="rId40"/>
    <p:sldId id="972" r:id="rId41"/>
    <p:sldId id="973" r:id="rId42"/>
    <p:sldId id="974" r:id="rId43"/>
    <p:sldId id="763" r:id="rId44"/>
    <p:sldId id="764" r:id="rId45"/>
    <p:sldId id="975" r:id="rId46"/>
    <p:sldId id="977" r:id="rId47"/>
    <p:sldId id="978" r:id="rId48"/>
    <p:sldId id="979" r:id="rId49"/>
    <p:sldId id="980" r:id="rId50"/>
    <p:sldId id="981" r:id="rId51"/>
    <p:sldId id="982" r:id="rId52"/>
    <p:sldId id="983" r:id="rId53"/>
    <p:sldId id="984" r:id="rId54"/>
    <p:sldId id="985" r:id="rId55"/>
    <p:sldId id="765" r:id="rId56"/>
    <p:sldId id="819" r:id="rId57"/>
    <p:sldId id="976" r:id="rId58"/>
    <p:sldId id="988" r:id="rId59"/>
    <p:sldId id="989" r:id="rId60"/>
    <p:sldId id="990" r:id="rId61"/>
    <p:sldId id="991" r:id="rId62"/>
    <p:sldId id="992" r:id="rId63"/>
    <p:sldId id="993" r:id="rId64"/>
    <p:sldId id="994" r:id="rId65"/>
    <p:sldId id="987" r:id="rId66"/>
    <p:sldId id="605" r:id="rId67"/>
    <p:sldId id="606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RJ" lastIdx="1" clrIdx="0">
    <p:extLst>
      <p:ext uri="{19B8F6BF-5375-455C-9EA6-DF929625EA0E}">
        <p15:presenceInfo xmlns:p15="http://schemas.microsoft.com/office/powerpoint/2012/main" userId="Theodore Jedli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632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0903-83B9-48CB-BB05-1C1421E0047B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D38A-6246-4B1E-B710-9BBB5A7F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8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00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92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9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4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 with whom the kings of the earth committed sexual immorality and the earth’s inhabitants got drunk with the wine of her immorality.”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61585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7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 So he carried me away in the Spirit to a wilderness, and there I saw a woman sitting on a scarlet beast that was full of blasphemous names and had seven heads and ten horns.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76523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Now the woman was dressed in purple and scarlet clothing, and adorned with gold, precious stones, and pearls.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18075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1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She held in her hand a golden cup filled with detestable things and unclean things from her sexual immorality.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24985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8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5 On her forehead was written a name, a mystery: “Babylon the Great, the Mother of prostitutes and of the detestable things of the earth.”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92992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8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6 I saw that the woman was drunk with the blood of the saints and the blood of those who testified to Jesus. I was greatly astounded when I saw her.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06714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26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4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7 But the angel said to me, “Why are you astounded? I will interpret for you the mystery of the woman and of the beast with the seven heads and ten horns that carries her.</a:t>
            </a:r>
          </a:p>
        </p:txBody>
      </p:sp>
    </p:spTree>
    <p:extLst>
      <p:ext uri="{BB962C8B-B14F-4D97-AF65-F5344CB8AC3E}">
        <p14:creationId xmlns:p14="http://schemas.microsoft.com/office/powerpoint/2010/main" val="465574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4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8 The beast you saw was, and is not, but is about to come up from the abyss and then go to destruction. </a:t>
            </a:r>
          </a:p>
        </p:txBody>
      </p:sp>
    </p:spTree>
    <p:extLst>
      <p:ext uri="{BB962C8B-B14F-4D97-AF65-F5344CB8AC3E}">
        <p14:creationId xmlns:p14="http://schemas.microsoft.com/office/powerpoint/2010/main" val="428538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The inhabitants of the earth—all those whose names have not been written in the book of life since the foundation of the world—</a:t>
            </a:r>
          </a:p>
        </p:txBody>
      </p:sp>
    </p:spTree>
    <p:extLst>
      <p:ext uri="{BB962C8B-B14F-4D97-AF65-F5344CB8AC3E}">
        <p14:creationId xmlns:p14="http://schemas.microsoft.com/office/powerpoint/2010/main" val="314262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dirty="0"/>
              <a:t>The Fall of Babylon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000" dirty="0"/>
              <a:t>(Revelation 17-19a)</a:t>
            </a:r>
            <a:br>
              <a:rPr lang="en-US" sz="7000" dirty="0"/>
            </a:b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will be astounded when they see that the beast was, and is not, but is to come.</a:t>
            </a:r>
          </a:p>
        </p:txBody>
      </p:sp>
    </p:spTree>
    <p:extLst>
      <p:ext uri="{BB962C8B-B14F-4D97-AF65-F5344CB8AC3E}">
        <p14:creationId xmlns:p14="http://schemas.microsoft.com/office/powerpoint/2010/main" val="2751676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(This requires a mind that has wisdom.) The seven heads are seven mountains the woman sits on. They are also seven kings:</a:t>
            </a:r>
          </a:p>
        </p:txBody>
      </p:sp>
    </p:spTree>
    <p:extLst>
      <p:ext uri="{BB962C8B-B14F-4D97-AF65-F5344CB8AC3E}">
        <p14:creationId xmlns:p14="http://schemas.microsoft.com/office/powerpoint/2010/main" val="353259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five have fallen; one is, and the other has not yet come, but whenever he does come, he must remain for only a brief time. </a:t>
            </a:r>
          </a:p>
        </p:txBody>
      </p:sp>
    </p:spTree>
    <p:extLst>
      <p:ext uri="{BB962C8B-B14F-4D97-AF65-F5344CB8AC3E}">
        <p14:creationId xmlns:p14="http://schemas.microsoft.com/office/powerpoint/2010/main" val="2902938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The beast that was, and is not, is himself an eighth king and yet is one of the seven, and is going to destruction. </a:t>
            </a:r>
          </a:p>
        </p:txBody>
      </p:sp>
    </p:spTree>
    <p:extLst>
      <p:ext uri="{BB962C8B-B14F-4D97-AF65-F5344CB8AC3E}">
        <p14:creationId xmlns:p14="http://schemas.microsoft.com/office/powerpoint/2010/main" val="75842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12 The ten horns that you saw are ten kings who have not yet received a kingdom, but will receive ruling authority as kings with the beast for one hour.</a:t>
            </a:r>
          </a:p>
        </p:txBody>
      </p:sp>
    </p:spTree>
    <p:extLst>
      <p:ext uri="{BB962C8B-B14F-4D97-AF65-F5344CB8AC3E}">
        <p14:creationId xmlns:p14="http://schemas.microsoft.com/office/powerpoint/2010/main" val="4173675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13 These kings have a single intent, and they will give their power and authority to the beast.</a:t>
            </a:r>
          </a:p>
        </p:txBody>
      </p:sp>
    </p:spTree>
    <p:extLst>
      <p:ext uri="{BB962C8B-B14F-4D97-AF65-F5344CB8AC3E}">
        <p14:creationId xmlns:p14="http://schemas.microsoft.com/office/powerpoint/2010/main" val="566029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243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14 They will make war with the Lamb, but the Lamb will conquer them, because he is Lord of lords and King of kings, </a:t>
            </a:r>
          </a:p>
        </p:txBody>
      </p:sp>
    </p:spTree>
    <p:extLst>
      <p:ext uri="{BB962C8B-B14F-4D97-AF65-F5344CB8AC3E}">
        <p14:creationId xmlns:p14="http://schemas.microsoft.com/office/powerpoint/2010/main" val="949379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those accompanying the Lamb are the called, chosen, and faithful.”</a:t>
            </a:r>
          </a:p>
        </p:txBody>
      </p:sp>
    </p:spTree>
    <p:extLst>
      <p:ext uri="{BB962C8B-B14F-4D97-AF65-F5344CB8AC3E}">
        <p14:creationId xmlns:p14="http://schemas.microsoft.com/office/powerpoint/2010/main" val="1518299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15 Then the angel said to me, “The waters you saw (where the prostitute is seated) are peoples, multitudes, nations, and languages.</a:t>
            </a:r>
          </a:p>
        </p:txBody>
      </p:sp>
    </p:spTree>
    <p:extLst>
      <p:ext uri="{BB962C8B-B14F-4D97-AF65-F5344CB8AC3E}">
        <p14:creationId xmlns:p14="http://schemas.microsoft.com/office/powerpoint/2010/main" val="141366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85226" y="-295693"/>
            <a:ext cx="12793211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74570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6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16 The ten horns that you saw, and the beast—these will hate the prostitute and make her desolate and naked. They will consume her flesh and burn her up with fire. </a:t>
            </a:r>
          </a:p>
        </p:txBody>
      </p:sp>
    </p:spTree>
    <p:extLst>
      <p:ext uri="{BB962C8B-B14F-4D97-AF65-F5344CB8AC3E}">
        <p14:creationId xmlns:p14="http://schemas.microsoft.com/office/powerpoint/2010/main" val="1576060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17 For God has put into their minds to carry out his purpose by making a decision to give their royal power to the beast until the words of God are fulfilled. </a:t>
            </a:r>
          </a:p>
        </p:txBody>
      </p:sp>
    </p:spTree>
    <p:extLst>
      <p:ext uri="{BB962C8B-B14F-4D97-AF65-F5344CB8AC3E}">
        <p14:creationId xmlns:p14="http://schemas.microsoft.com/office/powerpoint/2010/main" val="4283394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18 As for the woman you saw, she is the great city that has sovereignty over the kings of the earth.”</a:t>
            </a:r>
          </a:p>
        </p:txBody>
      </p:sp>
    </p:spTree>
    <p:extLst>
      <p:ext uri="{BB962C8B-B14F-4D97-AF65-F5344CB8AC3E}">
        <p14:creationId xmlns:p14="http://schemas.microsoft.com/office/powerpoint/2010/main" val="4146960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96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8847"/>
            <a:ext cx="10915650" cy="67403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Babylon the Mother of Prostitutes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(Revelation 17:1-6)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31986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 Then </a:t>
            </a:r>
            <a:r>
              <a:rPr lang="en-US" sz="6200" b="1" dirty="0">
                <a:solidFill>
                  <a:schemeClr val="accent1"/>
                </a:solidFill>
              </a:rPr>
              <a:t>one of the seven </a:t>
            </a:r>
            <a:r>
              <a:rPr lang="en-US" sz="6200" b="1" dirty="0"/>
              <a:t>angels who had the </a:t>
            </a:r>
            <a:r>
              <a:rPr lang="en-US" sz="6200" b="1" dirty="0">
                <a:solidFill>
                  <a:schemeClr val="accent1"/>
                </a:solidFill>
              </a:rPr>
              <a:t>seven bowls</a:t>
            </a:r>
            <a:r>
              <a:rPr lang="en-US" sz="6200" b="1" dirty="0"/>
              <a:t> came and </a:t>
            </a:r>
            <a:r>
              <a:rPr lang="en-US" sz="6200" b="1" dirty="0">
                <a:solidFill>
                  <a:schemeClr val="accent1"/>
                </a:solidFill>
              </a:rPr>
              <a:t>spoke</a:t>
            </a:r>
            <a:r>
              <a:rPr lang="en-US" sz="6200" b="1" dirty="0"/>
              <a:t> to me.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307751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4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“Come,” he said, “</a:t>
            </a:r>
            <a:r>
              <a:rPr lang="en-US" sz="6200" b="1" dirty="0">
                <a:solidFill>
                  <a:schemeClr val="accent1"/>
                </a:solidFill>
              </a:rPr>
              <a:t>I will show you</a:t>
            </a:r>
            <a:r>
              <a:rPr lang="en-US" sz="6200" b="1" dirty="0"/>
              <a:t> the </a:t>
            </a:r>
            <a:r>
              <a:rPr lang="en-US" sz="6200" b="1" dirty="0">
                <a:solidFill>
                  <a:schemeClr val="accent1"/>
                </a:solidFill>
              </a:rPr>
              <a:t>condemnation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punishment</a:t>
            </a:r>
            <a:r>
              <a:rPr lang="en-US" sz="6200" b="1" dirty="0"/>
              <a:t> of the </a:t>
            </a:r>
            <a:r>
              <a:rPr lang="en-US" sz="6200" b="1" dirty="0">
                <a:solidFill>
                  <a:schemeClr val="accent1"/>
                </a:solidFill>
              </a:rPr>
              <a:t>great prostitute</a:t>
            </a:r>
            <a:r>
              <a:rPr lang="en-US" sz="6200" b="1" dirty="0"/>
              <a:t> who </a:t>
            </a:r>
            <a:r>
              <a:rPr lang="en-US" sz="6200" b="1" dirty="0">
                <a:solidFill>
                  <a:schemeClr val="accent1"/>
                </a:solidFill>
              </a:rPr>
              <a:t>sits on many waters</a:t>
            </a:r>
            <a:r>
              <a:rPr lang="en-US" sz="6200" b="1" dirty="0"/>
              <a:t>,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230353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4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 with whom </a:t>
            </a:r>
            <a:r>
              <a:rPr lang="en-US" sz="6200" b="1" dirty="0">
                <a:solidFill>
                  <a:schemeClr val="accent1"/>
                </a:solidFill>
              </a:rPr>
              <a:t>the kings </a:t>
            </a:r>
            <a:r>
              <a:rPr lang="en-US" sz="6200" b="1" dirty="0"/>
              <a:t>of the </a:t>
            </a:r>
            <a:r>
              <a:rPr lang="en-US" sz="6200" b="1" dirty="0">
                <a:solidFill>
                  <a:schemeClr val="accent1"/>
                </a:solidFill>
              </a:rPr>
              <a:t>earth</a:t>
            </a:r>
            <a:r>
              <a:rPr lang="en-US" sz="6200" b="1" dirty="0"/>
              <a:t> committed </a:t>
            </a:r>
            <a:r>
              <a:rPr lang="en-US" sz="6200" b="1" dirty="0">
                <a:solidFill>
                  <a:schemeClr val="accent1"/>
                </a:solidFill>
              </a:rPr>
              <a:t>sexual immorality</a:t>
            </a:r>
            <a:r>
              <a:rPr lang="en-US" sz="6200" b="1" dirty="0"/>
              <a:t> and the </a:t>
            </a:r>
            <a:r>
              <a:rPr lang="en-US" sz="6200" b="1" dirty="0">
                <a:solidFill>
                  <a:schemeClr val="accent1"/>
                </a:solidFill>
              </a:rPr>
              <a:t>earth’s inhabitants</a:t>
            </a:r>
            <a:r>
              <a:rPr lang="en-US" sz="6200" b="1" dirty="0"/>
              <a:t> got </a:t>
            </a:r>
            <a:r>
              <a:rPr lang="en-US" sz="6200" b="1" dirty="0">
                <a:solidFill>
                  <a:schemeClr val="accent1"/>
                </a:solidFill>
              </a:rPr>
              <a:t>drunk</a:t>
            </a:r>
            <a:r>
              <a:rPr lang="en-US" sz="6200" b="1" dirty="0"/>
              <a:t> with the </a:t>
            </a:r>
            <a:r>
              <a:rPr lang="en-US" sz="6200" b="1" dirty="0">
                <a:solidFill>
                  <a:schemeClr val="accent1"/>
                </a:solidFill>
              </a:rPr>
              <a:t>wine</a:t>
            </a:r>
            <a:r>
              <a:rPr lang="en-US" sz="6200" b="1" dirty="0"/>
              <a:t> of her </a:t>
            </a:r>
            <a:r>
              <a:rPr lang="en-US" sz="6200" b="1" dirty="0">
                <a:solidFill>
                  <a:schemeClr val="accent1"/>
                </a:solidFill>
              </a:rPr>
              <a:t>immorality</a:t>
            </a:r>
            <a:r>
              <a:rPr lang="en-US" sz="6200" b="1" dirty="0"/>
              <a:t>.”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946261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7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 So he </a:t>
            </a:r>
            <a:r>
              <a:rPr lang="en-US" sz="6200" b="1" dirty="0">
                <a:solidFill>
                  <a:schemeClr val="accent1"/>
                </a:solidFill>
              </a:rPr>
              <a:t>carried me away</a:t>
            </a:r>
            <a:r>
              <a:rPr lang="en-US" sz="6200" b="1" dirty="0"/>
              <a:t> in the </a:t>
            </a:r>
            <a:r>
              <a:rPr lang="en-US" sz="6200" b="1" dirty="0">
                <a:solidFill>
                  <a:schemeClr val="accent1"/>
                </a:solidFill>
              </a:rPr>
              <a:t>Spirit</a:t>
            </a:r>
            <a:r>
              <a:rPr lang="en-US" sz="6200" b="1" dirty="0"/>
              <a:t> to a </a:t>
            </a:r>
            <a:r>
              <a:rPr lang="en-US" sz="6200" b="1" dirty="0">
                <a:solidFill>
                  <a:schemeClr val="accent1"/>
                </a:solidFill>
              </a:rPr>
              <a:t>wilderness</a:t>
            </a:r>
            <a:r>
              <a:rPr lang="en-US" sz="6200" b="1" dirty="0"/>
              <a:t>, and there I saw a </a:t>
            </a:r>
            <a:r>
              <a:rPr lang="en-US" sz="6200" b="1" dirty="0">
                <a:solidFill>
                  <a:schemeClr val="accent1"/>
                </a:solidFill>
              </a:rPr>
              <a:t>woman sitting</a:t>
            </a:r>
            <a:r>
              <a:rPr lang="en-US" sz="6200" b="1" dirty="0"/>
              <a:t> on a </a:t>
            </a:r>
            <a:r>
              <a:rPr lang="en-US" sz="6200" b="1" dirty="0">
                <a:solidFill>
                  <a:schemeClr val="accent1"/>
                </a:solidFill>
              </a:rPr>
              <a:t>scarlet beast </a:t>
            </a:r>
            <a:r>
              <a:rPr lang="en-US" sz="6200" b="1" dirty="0"/>
              <a:t>that was full of </a:t>
            </a:r>
            <a:r>
              <a:rPr lang="en-US" sz="6200" b="1" dirty="0">
                <a:solidFill>
                  <a:schemeClr val="accent1"/>
                </a:solidFill>
              </a:rPr>
              <a:t>blasphemous names</a:t>
            </a:r>
            <a:r>
              <a:rPr lang="en-US" sz="6200" b="1" dirty="0"/>
              <a:t> and had </a:t>
            </a:r>
            <a:r>
              <a:rPr lang="en-US" sz="6200" b="1" dirty="0">
                <a:solidFill>
                  <a:schemeClr val="accent1"/>
                </a:solidFill>
              </a:rPr>
              <a:t>seven heads </a:t>
            </a:r>
            <a:r>
              <a:rPr lang="en-US" sz="6200" b="1" dirty="0"/>
              <a:t>and </a:t>
            </a:r>
            <a:r>
              <a:rPr lang="en-US" sz="6200" b="1" dirty="0">
                <a:solidFill>
                  <a:schemeClr val="accent1"/>
                </a:solidFill>
              </a:rPr>
              <a:t>ten horns</a:t>
            </a:r>
            <a:r>
              <a:rPr lang="en-US" sz="6200" b="1" dirty="0"/>
              <a:t>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725801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Now the woman was </a:t>
            </a:r>
            <a:r>
              <a:rPr lang="en-US" sz="6200" b="1" dirty="0">
                <a:solidFill>
                  <a:schemeClr val="accent1"/>
                </a:solidFill>
              </a:rPr>
              <a:t>dressed in purple </a:t>
            </a:r>
            <a:r>
              <a:rPr lang="en-US" sz="6200" b="1" dirty="0"/>
              <a:t>and </a:t>
            </a:r>
            <a:r>
              <a:rPr lang="en-US" sz="6200" b="1" dirty="0">
                <a:solidFill>
                  <a:schemeClr val="accent1"/>
                </a:solidFill>
              </a:rPr>
              <a:t>scarlet clothing</a:t>
            </a:r>
            <a:r>
              <a:rPr lang="en-US" sz="6200" b="1" dirty="0"/>
              <a:t>, and </a:t>
            </a:r>
            <a:r>
              <a:rPr lang="en-US" sz="6200" b="1" dirty="0">
                <a:solidFill>
                  <a:schemeClr val="accent1"/>
                </a:solidFill>
              </a:rPr>
              <a:t>adorned</a:t>
            </a:r>
            <a:r>
              <a:rPr lang="en-US" sz="6200" b="1" dirty="0"/>
              <a:t> with </a:t>
            </a:r>
            <a:r>
              <a:rPr lang="en-US" sz="6200" b="1" dirty="0">
                <a:solidFill>
                  <a:schemeClr val="accent1"/>
                </a:solidFill>
              </a:rPr>
              <a:t>gold</a:t>
            </a:r>
            <a:r>
              <a:rPr lang="en-US" sz="6200" b="1" dirty="0"/>
              <a:t>, </a:t>
            </a:r>
            <a:r>
              <a:rPr lang="en-US" sz="6200" b="1" dirty="0">
                <a:solidFill>
                  <a:schemeClr val="accent1"/>
                </a:solidFill>
              </a:rPr>
              <a:t>precious stones</a:t>
            </a:r>
            <a:r>
              <a:rPr lang="en-US" sz="6200" b="1" dirty="0"/>
              <a:t>, and </a:t>
            </a:r>
            <a:r>
              <a:rPr lang="en-US" sz="6200" b="1" dirty="0">
                <a:solidFill>
                  <a:schemeClr val="accent1"/>
                </a:solidFill>
              </a:rPr>
              <a:t>pearls</a:t>
            </a:r>
            <a:r>
              <a:rPr lang="en-US" sz="6200" b="1" dirty="0"/>
              <a:t>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15030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828839"/>
            <a:ext cx="11467750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b="1" dirty="0"/>
              <a:t>Revelation Recap</a:t>
            </a:r>
          </a:p>
        </p:txBody>
      </p:sp>
    </p:spTree>
    <p:extLst>
      <p:ext uri="{BB962C8B-B14F-4D97-AF65-F5344CB8AC3E}">
        <p14:creationId xmlns:p14="http://schemas.microsoft.com/office/powerpoint/2010/main" val="640225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1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She held in her hand a </a:t>
            </a:r>
            <a:r>
              <a:rPr lang="en-US" sz="6200" b="1" dirty="0">
                <a:solidFill>
                  <a:schemeClr val="accent1"/>
                </a:solidFill>
              </a:rPr>
              <a:t>golden cup</a:t>
            </a:r>
            <a:r>
              <a:rPr lang="en-US" sz="6200" b="1" dirty="0"/>
              <a:t> filled with </a:t>
            </a:r>
            <a:r>
              <a:rPr lang="en-US" sz="6200" b="1" dirty="0">
                <a:solidFill>
                  <a:schemeClr val="accent1"/>
                </a:solidFill>
              </a:rPr>
              <a:t>detestable things</a:t>
            </a:r>
            <a:r>
              <a:rPr lang="en-US" sz="6200" b="1" dirty="0"/>
              <a:t> and unclean things from her </a:t>
            </a:r>
            <a:r>
              <a:rPr lang="en-US" sz="6200" b="1" dirty="0">
                <a:solidFill>
                  <a:schemeClr val="accent1"/>
                </a:solidFill>
              </a:rPr>
              <a:t>sexual immorality</a:t>
            </a:r>
            <a:r>
              <a:rPr lang="en-US" sz="6200" b="1" dirty="0"/>
              <a:t>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332006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8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5 On her </a:t>
            </a:r>
            <a:r>
              <a:rPr lang="en-US" sz="6200" b="1" dirty="0">
                <a:solidFill>
                  <a:schemeClr val="accent1"/>
                </a:solidFill>
              </a:rPr>
              <a:t>forehead </a:t>
            </a:r>
            <a:r>
              <a:rPr lang="en-US" sz="6200" b="1" dirty="0"/>
              <a:t>was written a </a:t>
            </a:r>
            <a:r>
              <a:rPr lang="en-US" sz="6200" b="1" dirty="0">
                <a:solidFill>
                  <a:schemeClr val="accent1"/>
                </a:solidFill>
              </a:rPr>
              <a:t>name</a:t>
            </a:r>
            <a:r>
              <a:rPr lang="en-US" sz="6200" b="1" dirty="0"/>
              <a:t>, a </a:t>
            </a:r>
            <a:r>
              <a:rPr lang="en-US" sz="6200" b="1" dirty="0">
                <a:solidFill>
                  <a:schemeClr val="accent1"/>
                </a:solidFill>
              </a:rPr>
              <a:t>mystery</a:t>
            </a:r>
            <a:r>
              <a:rPr lang="en-US" sz="6200" b="1" dirty="0"/>
              <a:t>: “</a:t>
            </a:r>
            <a:r>
              <a:rPr lang="en-US" sz="6200" b="1" dirty="0">
                <a:solidFill>
                  <a:schemeClr val="accent1"/>
                </a:solidFill>
              </a:rPr>
              <a:t>Babylon the Great</a:t>
            </a:r>
            <a:r>
              <a:rPr lang="en-US" sz="6200" b="1" dirty="0"/>
              <a:t>, the </a:t>
            </a:r>
            <a:r>
              <a:rPr lang="en-US" sz="6200" b="1" dirty="0">
                <a:solidFill>
                  <a:schemeClr val="accent1"/>
                </a:solidFill>
              </a:rPr>
              <a:t>Mother of prostitutes</a:t>
            </a:r>
            <a:r>
              <a:rPr lang="en-US" sz="6200" b="1" dirty="0"/>
              <a:t> and of the </a:t>
            </a:r>
            <a:r>
              <a:rPr lang="en-US" sz="6200" b="1" dirty="0">
                <a:solidFill>
                  <a:schemeClr val="accent1"/>
                </a:solidFill>
              </a:rPr>
              <a:t>detestable</a:t>
            </a:r>
            <a:r>
              <a:rPr lang="en-US" sz="6200" b="1" dirty="0"/>
              <a:t> things of the </a:t>
            </a:r>
            <a:r>
              <a:rPr lang="en-US" sz="6200" b="1" dirty="0">
                <a:solidFill>
                  <a:schemeClr val="accent1"/>
                </a:solidFill>
              </a:rPr>
              <a:t>earth</a:t>
            </a:r>
            <a:r>
              <a:rPr lang="en-US" sz="6200" b="1" dirty="0"/>
              <a:t>.”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390533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8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6 I saw that the </a:t>
            </a:r>
            <a:r>
              <a:rPr lang="en-US" sz="6200" b="1" dirty="0">
                <a:solidFill>
                  <a:schemeClr val="accent1"/>
                </a:solidFill>
              </a:rPr>
              <a:t>woman</a:t>
            </a:r>
            <a:r>
              <a:rPr lang="en-US" sz="6200" b="1" dirty="0"/>
              <a:t> was </a:t>
            </a:r>
            <a:r>
              <a:rPr lang="en-US" sz="6200" b="1" dirty="0">
                <a:solidFill>
                  <a:schemeClr val="accent1"/>
                </a:solidFill>
              </a:rPr>
              <a:t>drunk</a:t>
            </a:r>
            <a:r>
              <a:rPr lang="en-US" sz="6200" b="1" dirty="0"/>
              <a:t> with the </a:t>
            </a:r>
            <a:r>
              <a:rPr lang="en-US" sz="6200" b="1" dirty="0">
                <a:solidFill>
                  <a:schemeClr val="accent1"/>
                </a:solidFill>
              </a:rPr>
              <a:t>blood</a:t>
            </a:r>
            <a:r>
              <a:rPr lang="en-US" sz="6200" b="1" dirty="0"/>
              <a:t> of the </a:t>
            </a:r>
            <a:r>
              <a:rPr lang="en-US" sz="6200" b="1" dirty="0">
                <a:solidFill>
                  <a:schemeClr val="accent1"/>
                </a:solidFill>
              </a:rPr>
              <a:t>saints </a:t>
            </a:r>
            <a:r>
              <a:rPr lang="en-US" sz="6200" b="1" dirty="0"/>
              <a:t>and the blood of those who </a:t>
            </a:r>
            <a:r>
              <a:rPr lang="en-US" sz="6200" b="1" dirty="0">
                <a:solidFill>
                  <a:schemeClr val="accent1"/>
                </a:solidFill>
              </a:rPr>
              <a:t>testified to Jesus</a:t>
            </a:r>
            <a:r>
              <a:rPr lang="en-US" sz="6200" b="1" dirty="0"/>
              <a:t>. I was greatly astounded when I </a:t>
            </a:r>
            <a:r>
              <a:rPr lang="en-US" sz="6200" b="1" dirty="0">
                <a:solidFill>
                  <a:schemeClr val="accent1"/>
                </a:solidFill>
              </a:rPr>
              <a:t>saw her</a:t>
            </a:r>
            <a:r>
              <a:rPr lang="en-US" sz="6200" b="1" dirty="0"/>
              <a:t>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406551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969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Is your life patterned 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a</a:t>
            </a:r>
            <a:r>
              <a:rPr lang="en-US" sz="9600">
                <a:solidFill>
                  <a:schemeClr val="accent1"/>
                </a:solidFill>
              </a:rPr>
              <a:t>fter </a:t>
            </a:r>
            <a:r>
              <a:rPr lang="en-US" sz="9600" dirty="0">
                <a:solidFill>
                  <a:schemeClr val="accent1"/>
                </a:solidFill>
              </a:rPr>
              <a:t>Babylon </a:t>
            </a:r>
            <a:r>
              <a:rPr lang="en-US" sz="9600">
                <a:solidFill>
                  <a:schemeClr val="accent1"/>
                </a:solidFill>
              </a:rPr>
              <a:t>or heaven?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5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The Angel’s Interpretation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(Revelation 17:7-13)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48052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4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7 But the </a:t>
            </a:r>
            <a:r>
              <a:rPr lang="en-US" sz="6200" b="1" dirty="0">
                <a:solidFill>
                  <a:schemeClr val="accent1"/>
                </a:solidFill>
              </a:rPr>
              <a:t>angel</a:t>
            </a:r>
            <a:r>
              <a:rPr lang="en-US" sz="6200" b="1" dirty="0"/>
              <a:t> said to me, “</a:t>
            </a:r>
            <a:r>
              <a:rPr lang="en-US" sz="6200" b="1" dirty="0">
                <a:solidFill>
                  <a:schemeClr val="accent1"/>
                </a:solidFill>
              </a:rPr>
              <a:t>Why are you astounded</a:t>
            </a:r>
            <a:r>
              <a:rPr lang="en-US" sz="6200" b="1" dirty="0"/>
              <a:t>? I will </a:t>
            </a:r>
            <a:r>
              <a:rPr lang="en-US" sz="6200" b="1" dirty="0">
                <a:solidFill>
                  <a:schemeClr val="accent1"/>
                </a:solidFill>
              </a:rPr>
              <a:t>interpret for you </a:t>
            </a:r>
            <a:r>
              <a:rPr lang="en-US" sz="6200" b="1" dirty="0"/>
              <a:t>the </a:t>
            </a:r>
            <a:r>
              <a:rPr lang="en-US" sz="6200" b="1" dirty="0">
                <a:solidFill>
                  <a:schemeClr val="accent1"/>
                </a:solidFill>
              </a:rPr>
              <a:t>mystery</a:t>
            </a:r>
            <a:r>
              <a:rPr lang="en-US" sz="6200" b="1" dirty="0"/>
              <a:t> of the </a:t>
            </a:r>
            <a:r>
              <a:rPr lang="en-US" sz="6200" b="1" dirty="0">
                <a:solidFill>
                  <a:schemeClr val="accent1"/>
                </a:solidFill>
              </a:rPr>
              <a:t>woman</a:t>
            </a:r>
            <a:r>
              <a:rPr lang="en-US" sz="6200" b="1" dirty="0"/>
              <a:t> and of the </a:t>
            </a:r>
            <a:r>
              <a:rPr lang="en-US" sz="6200" b="1" dirty="0">
                <a:solidFill>
                  <a:schemeClr val="accent1"/>
                </a:solidFill>
              </a:rPr>
              <a:t>beast</a:t>
            </a:r>
            <a:r>
              <a:rPr lang="en-US" sz="6200" b="1" dirty="0"/>
              <a:t> with the </a:t>
            </a:r>
            <a:r>
              <a:rPr lang="en-US" sz="6200" b="1" dirty="0">
                <a:solidFill>
                  <a:schemeClr val="accent1"/>
                </a:solidFill>
              </a:rPr>
              <a:t>seven heads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ten horns </a:t>
            </a:r>
            <a:r>
              <a:rPr lang="en-US" sz="6200" b="1" dirty="0"/>
              <a:t>that carries her.</a:t>
            </a:r>
          </a:p>
        </p:txBody>
      </p:sp>
    </p:spTree>
    <p:extLst>
      <p:ext uri="{BB962C8B-B14F-4D97-AF65-F5344CB8AC3E}">
        <p14:creationId xmlns:p14="http://schemas.microsoft.com/office/powerpoint/2010/main" val="2241632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4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8 The beast you saw </a:t>
            </a:r>
            <a:r>
              <a:rPr lang="en-US" sz="6200" b="1" dirty="0">
                <a:solidFill>
                  <a:schemeClr val="accent1"/>
                </a:solidFill>
              </a:rPr>
              <a:t>was</a:t>
            </a:r>
            <a:r>
              <a:rPr lang="en-US" sz="6200" b="1" dirty="0"/>
              <a:t>, </a:t>
            </a:r>
            <a:r>
              <a:rPr lang="en-US" sz="6200" b="1" dirty="0">
                <a:solidFill>
                  <a:schemeClr val="accent1"/>
                </a:solidFill>
              </a:rPr>
              <a:t>and is not</a:t>
            </a:r>
            <a:r>
              <a:rPr lang="en-US" sz="6200" b="1" dirty="0"/>
              <a:t>, but </a:t>
            </a:r>
            <a:r>
              <a:rPr lang="en-US" sz="6200" b="1" dirty="0">
                <a:solidFill>
                  <a:schemeClr val="accent1"/>
                </a:solidFill>
              </a:rPr>
              <a:t>is about to come up</a:t>
            </a:r>
            <a:r>
              <a:rPr lang="en-US" sz="6200" b="1" dirty="0"/>
              <a:t> from </a:t>
            </a:r>
            <a:r>
              <a:rPr lang="en-US" sz="6200" b="1" dirty="0">
                <a:solidFill>
                  <a:schemeClr val="accent1"/>
                </a:solidFill>
              </a:rPr>
              <a:t>the abyss </a:t>
            </a:r>
            <a:r>
              <a:rPr lang="en-US" sz="6200" b="1" dirty="0"/>
              <a:t>and then </a:t>
            </a:r>
            <a:r>
              <a:rPr lang="en-US" sz="6200" b="1" dirty="0">
                <a:solidFill>
                  <a:schemeClr val="accent1"/>
                </a:solidFill>
              </a:rPr>
              <a:t>go to destruction</a:t>
            </a:r>
            <a:r>
              <a:rPr lang="en-US" sz="6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9562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The </a:t>
            </a:r>
            <a:r>
              <a:rPr lang="en-US" sz="6200" b="1" dirty="0">
                <a:solidFill>
                  <a:schemeClr val="accent1"/>
                </a:solidFill>
              </a:rPr>
              <a:t>inhabitants of the earth</a:t>
            </a:r>
            <a:r>
              <a:rPr lang="en-US" sz="6200" b="1" dirty="0"/>
              <a:t>—all those whose </a:t>
            </a:r>
            <a:r>
              <a:rPr lang="en-US" sz="6200" b="1" dirty="0">
                <a:solidFill>
                  <a:schemeClr val="accent1"/>
                </a:solidFill>
              </a:rPr>
              <a:t>names</a:t>
            </a:r>
            <a:r>
              <a:rPr lang="en-US" sz="6200" b="1" dirty="0"/>
              <a:t> have </a:t>
            </a:r>
            <a:r>
              <a:rPr lang="en-US" sz="6200" b="1" dirty="0">
                <a:solidFill>
                  <a:schemeClr val="accent1"/>
                </a:solidFill>
              </a:rPr>
              <a:t>not been written </a:t>
            </a:r>
            <a:r>
              <a:rPr lang="en-US" sz="6200" b="1" dirty="0"/>
              <a:t>in the </a:t>
            </a:r>
            <a:r>
              <a:rPr lang="en-US" sz="6200" b="1" dirty="0">
                <a:solidFill>
                  <a:schemeClr val="accent1"/>
                </a:solidFill>
              </a:rPr>
              <a:t>book of life </a:t>
            </a:r>
            <a:r>
              <a:rPr lang="en-US" sz="6200" b="1" dirty="0"/>
              <a:t>since the </a:t>
            </a:r>
            <a:r>
              <a:rPr lang="en-US" sz="6200" b="1" dirty="0">
                <a:solidFill>
                  <a:schemeClr val="accent1"/>
                </a:solidFill>
              </a:rPr>
              <a:t>foundation of the world</a:t>
            </a:r>
            <a:r>
              <a:rPr lang="en-US" sz="6200" b="1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570715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>
                <a:solidFill>
                  <a:schemeClr val="accent1"/>
                </a:solidFill>
              </a:rPr>
              <a:t>will be astounded </a:t>
            </a:r>
            <a:r>
              <a:rPr lang="en-US" sz="6200" b="1" dirty="0"/>
              <a:t>when they </a:t>
            </a:r>
            <a:r>
              <a:rPr lang="en-US" sz="6200" b="1" dirty="0">
                <a:solidFill>
                  <a:schemeClr val="accent1"/>
                </a:solidFill>
              </a:rPr>
              <a:t>see</a:t>
            </a:r>
            <a:r>
              <a:rPr lang="en-US" sz="6200" b="1" dirty="0"/>
              <a:t> </a:t>
            </a:r>
            <a:r>
              <a:rPr lang="en-US" sz="6200" b="1" dirty="0">
                <a:solidFill>
                  <a:schemeClr val="accent1"/>
                </a:solidFill>
              </a:rPr>
              <a:t>that </a:t>
            </a:r>
            <a:r>
              <a:rPr lang="en-US" sz="6200" b="1" dirty="0"/>
              <a:t>the beast </a:t>
            </a:r>
            <a:r>
              <a:rPr lang="en-US" sz="6200" b="1" dirty="0">
                <a:solidFill>
                  <a:schemeClr val="accent1"/>
                </a:solidFill>
              </a:rPr>
              <a:t>was</a:t>
            </a:r>
            <a:r>
              <a:rPr lang="en-US" sz="6200" b="1" dirty="0"/>
              <a:t>, and </a:t>
            </a:r>
            <a:r>
              <a:rPr lang="en-US" sz="6200" b="1" dirty="0">
                <a:solidFill>
                  <a:schemeClr val="accent1"/>
                </a:solidFill>
              </a:rPr>
              <a:t>is not</a:t>
            </a:r>
            <a:r>
              <a:rPr lang="en-US" sz="6200" b="1" dirty="0"/>
              <a:t>, </a:t>
            </a:r>
            <a:r>
              <a:rPr lang="en-US" sz="6200" b="1" dirty="0">
                <a:solidFill>
                  <a:schemeClr val="accent1"/>
                </a:solidFill>
              </a:rPr>
              <a:t>but is to come</a:t>
            </a:r>
            <a:r>
              <a:rPr lang="en-US" sz="6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03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2905781"/>
            <a:ext cx="11526473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dirty="0"/>
              <a:t>What is revelation all about?</a:t>
            </a:r>
          </a:p>
        </p:txBody>
      </p:sp>
    </p:spTree>
    <p:extLst>
      <p:ext uri="{BB962C8B-B14F-4D97-AF65-F5344CB8AC3E}">
        <p14:creationId xmlns:p14="http://schemas.microsoft.com/office/powerpoint/2010/main" val="9059208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(</a:t>
            </a:r>
            <a:r>
              <a:rPr lang="en-US" sz="6200" b="1" dirty="0">
                <a:solidFill>
                  <a:schemeClr val="accent1"/>
                </a:solidFill>
              </a:rPr>
              <a:t>This requires a mind that has wisdom</a:t>
            </a:r>
            <a:r>
              <a:rPr lang="en-US" sz="6200" b="1" dirty="0"/>
              <a:t>.) The </a:t>
            </a:r>
            <a:r>
              <a:rPr lang="en-US" sz="6200" b="1" dirty="0">
                <a:solidFill>
                  <a:schemeClr val="accent1"/>
                </a:solidFill>
              </a:rPr>
              <a:t>seven heads</a:t>
            </a:r>
            <a:r>
              <a:rPr lang="en-US" sz="6200" b="1" dirty="0"/>
              <a:t> are </a:t>
            </a:r>
            <a:r>
              <a:rPr lang="en-US" sz="6200" b="1" dirty="0">
                <a:solidFill>
                  <a:schemeClr val="accent1"/>
                </a:solidFill>
              </a:rPr>
              <a:t>seven mountains </a:t>
            </a:r>
            <a:r>
              <a:rPr lang="en-US" sz="6200" b="1" dirty="0"/>
              <a:t>the </a:t>
            </a:r>
            <a:r>
              <a:rPr lang="en-US" sz="6200" b="1" dirty="0">
                <a:solidFill>
                  <a:schemeClr val="accent1"/>
                </a:solidFill>
              </a:rPr>
              <a:t>woman sits </a:t>
            </a:r>
            <a:r>
              <a:rPr lang="en-US" sz="6200" b="1" dirty="0"/>
              <a:t>on. They are also </a:t>
            </a:r>
            <a:r>
              <a:rPr lang="en-US" sz="6200" b="1" dirty="0">
                <a:solidFill>
                  <a:schemeClr val="accent1"/>
                </a:solidFill>
              </a:rPr>
              <a:t>seven kings</a:t>
            </a:r>
            <a:r>
              <a:rPr lang="en-US" sz="62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623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</a:t>
            </a:r>
            <a:r>
              <a:rPr lang="en-US" sz="6200" b="1" dirty="0">
                <a:solidFill>
                  <a:schemeClr val="accent1"/>
                </a:solidFill>
              </a:rPr>
              <a:t>five have fallen</a:t>
            </a:r>
            <a:r>
              <a:rPr lang="en-US" sz="6200" b="1" dirty="0"/>
              <a:t>; </a:t>
            </a:r>
            <a:r>
              <a:rPr lang="en-US" sz="6200" b="1" dirty="0">
                <a:solidFill>
                  <a:schemeClr val="accent1"/>
                </a:solidFill>
              </a:rPr>
              <a:t>one is</a:t>
            </a:r>
            <a:r>
              <a:rPr lang="en-US" sz="6200" b="1" dirty="0"/>
              <a:t>, and the other has </a:t>
            </a:r>
            <a:r>
              <a:rPr lang="en-US" sz="6200" b="1" dirty="0">
                <a:solidFill>
                  <a:schemeClr val="accent1"/>
                </a:solidFill>
              </a:rPr>
              <a:t>not yet come</a:t>
            </a:r>
            <a:r>
              <a:rPr lang="en-US" sz="6200" b="1" dirty="0"/>
              <a:t>, but whenever he does </a:t>
            </a:r>
            <a:r>
              <a:rPr lang="en-US" sz="6200" b="1" dirty="0">
                <a:solidFill>
                  <a:schemeClr val="accent1"/>
                </a:solidFill>
              </a:rPr>
              <a:t>come</a:t>
            </a:r>
            <a:r>
              <a:rPr lang="en-US" sz="6200" b="1" dirty="0"/>
              <a:t>, he must remain </a:t>
            </a:r>
            <a:r>
              <a:rPr lang="en-US" sz="6200" b="1" dirty="0">
                <a:solidFill>
                  <a:schemeClr val="accent1"/>
                </a:solidFill>
              </a:rPr>
              <a:t>for only a brief time</a:t>
            </a:r>
            <a:r>
              <a:rPr lang="en-US" sz="6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4762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The </a:t>
            </a:r>
            <a:r>
              <a:rPr lang="en-US" sz="6200" b="1" dirty="0">
                <a:solidFill>
                  <a:schemeClr val="accent1"/>
                </a:solidFill>
              </a:rPr>
              <a:t>beast</a:t>
            </a:r>
            <a:r>
              <a:rPr lang="en-US" sz="6200" b="1" dirty="0"/>
              <a:t> that was, and </a:t>
            </a:r>
            <a:r>
              <a:rPr lang="en-US" sz="6200" b="1" dirty="0">
                <a:solidFill>
                  <a:schemeClr val="accent1"/>
                </a:solidFill>
              </a:rPr>
              <a:t>is not</a:t>
            </a:r>
            <a:r>
              <a:rPr lang="en-US" sz="6200" b="1" dirty="0"/>
              <a:t>, is himself </a:t>
            </a:r>
            <a:r>
              <a:rPr lang="en-US" sz="6200" b="1" dirty="0">
                <a:solidFill>
                  <a:schemeClr val="accent1"/>
                </a:solidFill>
              </a:rPr>
              <a:t>an eighth king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yet is one </a:t>
            </a:r>
            <a:r>
              <a:rPr lang="en-US" sz="6200" b="1" dirty="0"/>
              <a:t>of the </a:t>
            </a:r>
            <a:r>
              <a:rPr lang="en-US" sz="6200" b="1" dirty="0">
                <a:solidFill>
                  <a:schemeClr val="accent1"/>
                </a:solidFill>
              </a:rPr>
              <a:t>seven</a:t>
            </a:r>
            <a:r>
              <a:rPr lang="en-US" sz="6200" b="1" dirty="0"/>
              <a:t>, and is going to destruction. </a:t>
            </a:r>
          </a:p>
        </p:txBody>
      </p:sp>
    </p:spTree>
    <p:extLst>
      <p:ext uri="{BB962C8B-B14F-4D97-AF65-F5344CB8AC3E}">
        <p14:creationId xmlns:p14="http://schemas.microsoft.com/office/powerpoint/2010/main" val="1587182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12 The </a:t>
            </a:r>
            <a:r>
              <a:rPr lang="en-US" sz="6200" b="1" dirty="0">
                <a:solidFill>
                  <a:schemeClr val="accent1"/>
                </a:solidFill>
              </a:rPr>
              <a:t>ten horns </a:t>
            </a:r>
            <a:r>
              <a:rPr lang="en-US" sz="6200" b="1" dirty="0"/>
              <a:t>that you saw are </a:t>
            </a:r>
            <a:r>
              <a:rPr lang="en-US" sz="6200" b="1" dirty="0">
                <a:solidFill>
                  <a:schemeClr val="accent1"/>
                </a:solidFill>
              </a:rPr>
              <a:t>ten kings </a:t>
            </a:r>
            <a:r>
              <a:rPr lang="en-US" sz="6200" b="1" dirty="0"/>
              <a:t>who have </a:t>
            </a:r>
            <a:r>
              <a:rPr lang="en-US" sz="6200" b="1" dirty="0">
                <a:solidFill>
                  <a:schemeClr val="accent1"/>
                </a:solidFill>
              </a:rPr>
              <a:t>not yet</a:t>
            </a:r>
            <a:r>
              <a:rPr lang="en-US" sz="6200" b="1" dirty="0"/>
              <a:t> received a </a:t>
            </a:r>
            <a:r>
              <a:rPr lang="en-US" sz="6200" b="1" dirty="0">
                <a:solidFill>
                  <a:schemeClr val="accent1"/>
                </a:solidFill>
              </a:rPr>
              <a:t>kingdom</a:t>
            </a:r>
            <a:r>
              <a:rPr lang="en-US" sz="6200" b="1" dirty="0"/>
              <a:t>, but will receive </a:t>
            </a:r>
            <a:r>
              <a:rPr lang="en-US" sz="6200" b="1" dirty="0">
                <a:solidFill>
                  <a:schemeClr val="accent1"/>
                </a:solidFill>
              </a:rPr>
              <a:t>ruling authority </a:t>
            </a:r>
            <a:r>
              <a:rPr lang="en-US" sz="6200" b="1" dirty="0"/>
              <a:t>as </a:t>
            </a:r>
            <a:r>
              <a:rPr lang="en-US" sz="6200" b="1" dirty="0">
                <a:solidFill>
                  <a:schemeClr val="accent1"/>
                </a:solidFill>
              </a:rPr>
              <a:t>kings</a:t>
            </a:r>
            <a:r>
              <a:rPr lang="en-US" sz="6200" b="1" dirty="0"/>
              <a:t> with the </a:t>
            </a:r>
            <a:r>
              <a:rPr lang="en-US" sz="6200" b="1" dirty="0">
                <a:solidFill>
                  <a:schemeClr val="accent1"/>
                </a:solidFill>
              </a:rPr>
              <a:t>beast for one hour</a:t>
            </a:r>
            <a:r>
              <a:rPr lang="en-US" sz="6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816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13 These kings have </a:t>
            </a:r>
            <a:r>
              <a:rPr lang="en-US" sz="6200" b="1" dirty="0">
                <a:solidFill>
                  <a:schemeClr val="accent1"/>
                </a:solidFill>
              </a:rPr>
              <a:t>a single intent</a:t>
            </a:r>
            <a:r>
              <a:rPr lang="en-US" sz="6200" b="1" dirty="0"/>
              <a:t>, and they will </a:t>
            </a:r>
            <a:r>
              <a:rPr lang="en-US" sz="6200" b="1" dirty="0">
                <a:solidFill>
                  <a:schemeClr val="accent1"/>
                </a:solidFill>
              </a:rPr>
              <a:t>give their power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authority </a:t>
            </a:r>
            <a:r>
              <a:rPr lang="en-US" sz="6200" b="1" dirty="0"/>
              <a:t>to the </a:t>
            </a:r>
            <a:r>
              <a:rPr lang="en-US" sz="6200" b="1" dirty="0">
                <a:solidFill>
                  <a:schemeClr val="accent1"/>
                </a:solidFill>
              </a:rPr>
              <a:t>beast</a:t>
            </a:r>
            <a:r>
              <a:rPr lang="en-US" sz="6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531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66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What is the common thread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behind all sin?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19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536174"/>
            <a:ext cx="10915650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The Lamb’s Victory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</a:t>
            </a:r>
            <a:r>
              <a:rPr lang="en-US" sz="7200">
                <a:solidFill>
                  <a:schemeClr val="accent1"/>
                </a:solidFill>
              </a:rPr>
              <a:t>Revelation 17:14-18)</a:t>
            </a:r>
            <a:endParaRPr lang="en-US" sz="7200" dirty="0">
              <a:solidFill>
                <a:schemeClr val="accent1"/>
              </a:solidFill>
            </a:endParaRP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55037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14 They will </a:t>
            </a:r>
            <a:r>
              <a:rPr lang="en-US" sz="6200" b="1" dirty="0">
                <a:solidFill>
                  <a:schemeClr val="accent1"/>
                </a:solidFill>
              </a:rPr>
              <a:t>make war </a:t>
            </a:r>
            <a:r>
              <a:rPr lang="en-US" sz="6200" b="1" dirty="0"/>
              <a:t>with the </a:t>
            </a:r>
            <a:r>
              <a:rPr lang="en-US" sz="6200" b="1" dirty="0">
                <a:solidFill>
                  <a:schemeClr val="accent1"/>
                </a:solidFill>
              </a:rPr>
              <a:t>Lamb</a:t>
            </a:r>
            <a:r>
              <a:rPr lang="en-US" sz="6200" b="1" dirty="0"/>
              <a:t>, but the </a:t>
            </a:r>
            <a:r>
              <a:rPr lang="en-US" sz="6200" b="1" dirty="0">
                <a:solidFill>
                  <a:schemeClr val="accent1"/>
                </a:solidFill>
              </a:rPr>
              <a:t>Lamb will conquer</a:t>
            </a:r>
            <a:r>
              <a:rPr lang="en-US" sz="6200" b="1" dirty="0"/>
              <a:t> them, because he is </a:t>
            </a:r>
            <a:r>
              <a:rPr lang="en-US" sz="6200" b="1" dirty="0">
                <a:solidFill>
                  <a:schemeClr val="accent1"/>
                </a:solidFill>
              </a:rPr>
              <a:t>Lord of lords </a:t>
            </a:r>
            <a:r>
              <a:rPr lang="en-US" sz="6200" b="1" dirty="0"/>
              <a:t>and </a:t>
            </a:r>
            <a:r>
              <a:rPr lang="en-US" sz="6200" b="1" dirty="0">
                <a:solidFill>
                  <a:schemeClr val="accent1"/>
                </a:solidFill>
              </a:rPr>
              <a:t>King of kings</a:t>
            </a:r>
            <a:r>
              <a:rPr lang="en-US" sz="6200" b="1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491506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those </a:t>
            </a:r>
            <a:r>
              <a:rPr lang="en-US" sz="6200" b="1" dirty="0">
                <a:solidFill>
                  <a:schemeClr val="accent1"/>
                </a:solidFill>
              </a:rPr>
              <a:t>accompanying the Lamb</a:t>
            </a:r>
            <a:r>
              <a:rPr lang="en-US" sz="6200" b="1" dirty="0"/>
              <a:t> are </a:t>
            </a:r>
            <a:r>
              <a:rPr lang="en-US" sz="6200" b="1" dirty="0">
                <a:solidFill>
                  <a:schemeClr val="accent1"/>
                </a:solidFill>
              </a:rPr>
              <a:t>the called</a:t>
            </a:r>
            <a:r>
              <a:rPr lang="en-US" sz="6200" b="1" dirty="0"/>
              <a:t>, </a:t>
            </a:r>
            <a:r>
              <a:rPr lang="en-US" sz="6200" b="1" dirty="0">
                <a:solidFill>
                  <a:schemeClr val="accent1"/>
                </a:solidFill>
              </a:rPr>
              <a:t>chosen</a:t>
            </a:r>
            <a:r>
              <a:rPr lang="en-US" sz="6200" b="1" dirty="0"/>
              <a:t>, and </a:t>
            </a:r>
            <a:r>
              <a:rPr lang="en-US" sz="6200" b="1" dirty="0">
                <a:solidFill>
                  <a:schemeClr val="accent1"/>
                </a:solidFill>
              </a:rPr>
              <a:t>faithful</a:t>
            </a:r>
            <a:r>
              <a:rPr lang="en-US" sz="62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8944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15 Then the angel said to me, “The </a:t>
            </a:r>
            <a:r>
              <a:rPr lang="en-US" sz="6200" b="1" dirty="0">
                <a:solidFill>
                  <a:schemeClr val="accent1"/>
                </a:solidFill>
              </a:rPr>
              <a:t>waters you saw </a:t>
            </a:r>
            <a:r>
              <a:rPr lang="en-US" sz="6200" b="1" dirty="0"/>
              <a:t>(where the prostitute is seated) </a:t>
            </a:r>
            <a:r>
              <a:rPr lang="en-US" sz="6200" b="1" dirty="0">
                <a:solidFill>
                  <a:schemeClr val="accent1"/>
                </a:solidFill>
              </a:rPr>
              <a:t>are peoples, multitudes, nations, </a:t>
            </a:r>
            <a:r>
              <a:rPr lang="en-US" sz="6200" b="1" dirty="0"/>
              <a:t>and</a:t>
            </a:r>
            <a:r>
              <a:rPr lang="en-US" sz="6200" b="1" dirty="0">
                <a:solidFill>
                  <a:schemeClr val="accent1"/>
                </a:solidFill>
              </a:rPr>
              <a:t> languages</a:t>
            </a:r>
            <a:r>
              <a:rPr lang="en-US" sz="6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2603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6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16 The </a:t>
            </a:r>
            <a:r>
              <a:rPr lang="en-US" sz="6200" b="1" dirty="0">
                <a:solidFill>
                  <a:schemeClr val="accent1"/>
                </a:solidFill>
              </a:rPr>
              <a:t>ten horns </a:t>
            </a:r>
            <a:r>
              <a:rPr lang="en-US" sz="6200" b="1" dirty="0"/>
              <a:t>that you saw, and </a:t>
            </a:r>
            <a:r>
              <a:rPr lang="en-US" sz="6200" b="1" dirty="0">
                <a:solidFill>
                  <a:schemeClr val="accent1"/>
                </a:solidFill>
              </a:rPr>
              <a:t>the beast</a:t>
            </a:r>
            <a:r>
              <a:rPr lang="en-US" sz="6200" b="1" dirty="0"/>
              <a:t>—these </a:t>
            </a:r>
            <a:r>
              <a:rPr lang="en-US" sz="6200" b="1" dirty="0">
                <a:solidFill>
                  <a:schemeClr val="accent1"/>
                </a:solidFill>
              </a:rPr>
              <a:t>will hate the prostitute</a:t>
            </a:r>
            <a:r>
              <a:rPr lang="en-US" sz="6200" b="1" dirty="0"/>
              <a:t> and make her </a:t>
            </a:r>
            <a:r>
              <a:rPr lang="en-US" sz="6200" b="1" dirty="0">
                <a:solidFill>
                  <a:schemeClr val="accent1"/>
                </a:solidFill>
              </a:rPr>
              <a:t>desolate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naked</a:t>
            </a:r>
            <a:r>
              <a:rPr lang="en-US" sz="6200" b="1" dirty="0"/>
              <a:t>. They will </a:t>
            </a:r>
            <a:r>
              <a:rPr lang="en-US" sz="6200" b="1" dirty="0">
                <a:solidFill>
                  <a:schemeClr val="accent1"/>
                </a:solidFill>
              </a:rPr>
              <a:t>consume her flesh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burn her up with fire</a:t>
            </a:r>
            <a:r>
              <a:rPr lang="en-US" sz="6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5501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17 For </a:t>
            </a:r>
            <a:r>
              <a:rPr lang="en-US" sz="6200" b="1" dirty="0">
                <a:solidFill>
                  <a:schemeClr val="accent1"/>
                </a:solidFill>
              </a:rPr>
              <a:t>God has put into their minds</a:t>
            </a:r>
            <a:r>
              <a:rPr lang="en-US" sz="6200" b="1" dirty="0"/>
              <a:t> to </a:t>
            </a:r>
            <a:r>
              <a:rPr lang="en-US" sz="6200" b="1" dirty="0">
                <a:solidFill>
                  <a:schemeClr val="accent1"/>
                </a:solidFill>
              </a:rPr>
              <a:t>carry out his purpose</a:t>
            </a:r>
            <a:r>
              <a:rPr lang="en-US" sz="6200" b="1" dirty="0"/>
              <a:t> by </a:t>
            </a:r>
            <a:r>
              <a:rPr lang="en-US" sz="6200" b="1" dirty="0">
                <a:solidFill>
                  <a:schemeClr val="accent1"/>
                </a:solidFill>
              </a:rPr>
              <a:t>making a decision</a:t>
            </a:r>
            <a:r>
              <a:rPr lang="en-US" sz="6200" b="1" dirty="0"/>
              <a:t> to </a:t>
            </a:r>
            <a:r>
              <a:rPr lang="en-US" sz="6200" b="1" dirty="0">
                <a:solidFill>
                  <a:schemeClr val="accent1"/>
                </a:solidFill>
              </a:rPr>
              <a:t>give their royal power</a:t>
            </a:r>
            <a:r>
              <a:rPr lang="en-US" sz="6200" b="1" dirty="0"/>
              <a:t> to the </a:t>
            </a:r>
            <a:r>
              <a:rPr lang="en-US" sz="6200" b="1" dirty="0">
                <a:solidFill>
                  <a:schemeClr val="accent1"/>
                </a:solidFill>
              </a:rPr>
              <a:t>beast</a:t>
            </a:r>
            <a:r>
              <a:rPr lang="en-US" sz="6200" b="1" dirty="0"/>
              <a:t> until the </a:t>
            </a:r>
            <a:r>
              <a:rPr lang="en-US" sz="6200" b="1" dirty="0">
                <a:solidFill>
                  <a:schemeClr val="accent1"/>
                </a:solidFill>
              </a:rPr>
              <a:t>words of God </a:t>
            </a:r>
            <a:r>
              <a:rPr lang="en-US" sz="6200" b="1" dirty="0"/>
              <a:t>are </a:t>
            </a:r>
            <a:r>
              <a:rPr lang="en-US" sz="6200" b="1" dirty="0">
                <a:solidFill>
                  <a:schemeClr val="accent1"/>
                </a:solidFill>
              </a:rPr>
              <a:t>fulfilled</a:t>
            </a:r>
            <a:r>
              <a:rPr lang="en-US" sz="6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0489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18 As for the </a:t>
            </a:r>
            <a:r>
              <a:rPr lang="en-US" sz="6200" b="1" dirty="0">
                <a:solidFill>
                  <a:schemeClr val="accent1"/>
                </a:solidFill>
              </a:rPr>
              <a:t>woman</a:t>
            </a:r>
            <a:r>
              <a:rPr lang="en-US" sz="6200" b="1" dirty="0"/>
              <a:t> you saw, she </a:t>
            </a:r>
            <a:r>
              <a:rPr lang="en-US" sz="6200" b="1" dirty="0">
                <a:solidFill>
                  <a:schemeClr val="accent1"/>
                </a:solidFill>
              </a:rPr>
              <a:t>is the great city </a:t>
            </a:r>
            <a:r>
              <a:rPr lang="en-US" sz="6200" b="1" dirty="0"/>
              <a:t>that has </a:t>
            </a:r>
            <a:r>
              <a:rPr lang="en-US" sz="6200" b="1" dirty="0">
                <a:solidFill>
                  <a:schemeClr val="accent1"/>
                </a:solidFill>
              </a:rPr>
              <a:t>sovereignty over the kings </a:t>
            </a:r>
            <a:r>
              <a:rPr lang="en-US" sz="6200" b="1" dirty="0"/>
              <a:t>of the </a:t>
            </a:r>
            <a:r>
              <a:rPr lang="en-US" sz="6200" b="1" dirty="0">
                <a:solidFill>
                  <a:schemeClr val="accent1"/>
                </a:solidFill>
              </a:rPr>
              <a:t>earth</a:t>
            </a:r>
            <a:r>
              <a:rPr lang="en-US" sz="62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72321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2253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What does it mean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to be called, chosen, and faithful?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914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9057" y="-295693"/>
            <a:ext cx="12415707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7185301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9938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dirty="0"/>
              <a:t>Babylon The Great Prostitute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(Revelation 17:1-18)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82712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 Then one of the seven angels who had the seven bowls came and spoke to me.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56767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4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“Come,” he said, “I will show you the condemnation and punishment of the great prostitute who sits on many waters,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530629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is Jesus - The Birth of Jesus (Matthew 1.18-25)</Template>
  <TotalTime>54530</TotalTime>
  <Words>1332</Words>
  <Application>Microsoft Office PowerPoint</Application>
  <PresentationFormat>Widescreen</PresentationFormat>
  <Paragraphs>68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Bookman Old Style</vt:lpstr>
      <vt:lpstr>Calibri</vt:lpstr>
      <vt:lpstr>Rockwell</vt:lpstr>
      <vt:lpstr>Damask</vt:lpstr>
      <vt:lpstr> </vt:lpstr>
      <vt:lpstr>The Fall of Babylon</vt:lpstr>
      <vt:lpstr> </vt:lpstr>
      <vt:lpstr>PowerPoint Presentation</vt:lpstr>
      <vt:lpstr>PowerPoint Presentation</vt:lpstr>
      <vt:lpstr>PowerPoint Presentation</vt:lpstr>
      <vt:lpstr>Babylon The Great Prostitute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Theodore Jedlicka</cp:lastModifiedBy>
  <cp:revision>424</cp:revision>
  <dcterms:created xsi:type="dcterms:W3CDTF">2021-10-29T21:27:40Z</dcterms:created>
  <dcterms:modified xsi:type="dcterms:W3CDTF">2024-08-17T18:43:26Z</dcterms:modified>
</cp:coreProperties>
</file>