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64"/>
  </p:notesMasterIdLst>
  <p:sldIdLst>
    <p:sldId id="325" r:id="rId2"/>
    <p:sldId id="297" r:id="rId3"/>
    <p:sldId id="604" r:id="rId4"/>
    <p:sldId id="648" r:id="rId5"/>
    <p:sldId id="649" r:id="rId6"/>
    <p:sldId id="650" r:id="rId7"/>
    <p:sldId id="651" r:id="rId8"/>
    <p:sldId id="652" r:id="rId9"/>
    <p:sldId id="438" r:id="rId10"/>
    <p:sldId id="640" r:id="rId11"/>
    <p:sldId id="595" r:id="rId12"/>
    <p:sldId id="596"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42" r:id="rId28"/>
    <p:sldId id="643" r:id="rId29"/>
    <p:sldId id="644" r:id="rId30"/>
    <p:sldId id="645" r:id="rId31"/>
    <p:sldId id="646" r:id="rId32"/>
    <p:sldId id="647" r:id="rId33"/>
    <p:sldId id="638" r:id="rId34"/>
    <p:sldId id="639" r:id="rId35"/>
    <p:sldId id="653" r:id="rId36"/>
    <p:sldId id="654" r:id="rId37"/>
    <p:sldId id="655" r:id="rId38"/>
    <p:sldId id="656" r:id="rId39"/>
    <p:sldId id="657" r:id="rId40"/>
    <p:sldId id="658" r:id="rId41"/>
    <p:sldId id="659" r:id="rId42"/>
    <p:sldId id="660" r:id="rId43"/>
    <p:sldId id="661" r:id="rId44"/>
    <p:sldId id="662" r:id="rId45"/>
    <p:sldId id="663" r:id="rId46"/>
    <p:sldId id="601" r:id="rId47"/>
    <p:sldId id="602" r:id="rId48"/>
    <p:sldId id="675" r:id="rId49"/>
    <p:sldId id="664" r:id="rId50"/>
    <p:sldId id="665" r:id="rId51"/>
    <p:sldId id="666" r:id="rId52"/>
    <p:sldId id="667" r:id="rId53"/>
    <p:sldId id="668" r:id="rId54"/>
    <p:sldId id="669" r:id="rId55"/>
    <p:sldId id="670" r:id="rId56"/>
    <p:sldId id="671" r:id="rId57"/>
    <p:sldId id="672" r:id="rId58"/>
    <p:sldId id="673" r:id="rId59"/>
    <p:sldId id="674" r:id="rId60"/>
    <p:sldId id="676" r:id="rId61"/>
    <p:sldId id="605" r:id="rId62"/>
    <p:sldId id="60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dore Jedlicka" initials="TRJ" lastIdx="1" clrIdx="0">
    <p:extLst>
      <p:ext uri="{19B8F6BF-5375-455C-9EA6-DF929625EA0E}">
        <p15:presenceInfo xmlns:p15="http://schemas.microsoft.com/office/powerpoint/2012/main" userId="Theodore Jedli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632" autoAdjust="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0903-83B9-48CB-BB05-1C1421E0047B}" type="datetimeFigureOut">
              <a:rPr lang="en-US" smtClean="0"/>
              <a:t>2024/04/20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D38A-6246-4B1E-B710-9BBB5A7F5F09}" type="slidenum">
              <a:rPr lang="en-US" smtClean="0"/>
              <a:t>‹#›</a:t>
            </a:fld>
            <a:endParaRPr lang="en-US"/>
          </a:p>
        </p:txBody>
      </p:sp>
    </p:spTree>
    <p:extLst>
      <p:ext uri="{BB962C8B-B14F-4D97-AF65-F5344CB8AC3E}">
        <p14:creationId xmlns:p14="http://schemas.microsoft.com/office/powerpoint/2010/main" val="253673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2024/04/20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1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6335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7888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9001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970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6992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84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2024/04/20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29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2024/04/20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64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536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2024/04/20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9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2024/04/20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8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9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2024/04/20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1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2024/04/20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2024/04/20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6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6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6797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2024/04/20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91736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763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1210299"/>
            <a:ext cx="10990052" cy="3370849"/>
          </a:xfrm>
        </p:spPr>
        <p:txBody>
          <a:bodyPr>
            <a:noAutofit/>
          </a:bodyPr>
          <a:lstStyle/>
          <a:p>
            <a:r>
              <a:rPr lang="en-US" sz="9200" b="1" dirty="0"/>
              <a:t>The Seven Trumpets of judgement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4581148"/>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(Revelation </a:t>
            </a:r>
            <a:r>
              <a:rPr lang="en-US" sz="6800" dirty="0" err="1"/>
              <a:t>ch</a:t>
            </a:r>
            <a:r>
              <a:rPr lang="en-US" sz="6800" dirty="0"/>
              <a:t> 8-11)</a:t>
            </a:r>
            <a:br>
              <a:rPr lang="en-US" sz="6800" dirty="0"/>
            </a:br>
            <a:endParaRPr lang="en-US" sz="6800" dirty="0"/>
          </a:p>
        </p:txBody>
      </p:sp>
    </p:spTree>
    <p:extLst>
      <p:ext uri="{BB962C8B-B14F-4D97-AF65-F5344CB8AC3E}">
        <p14:creationId xmlns:p14="http://schemas.microsoft.com/office/powerpoint/2010/main" val="88609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536174"/>
            <a:ext cx="10915650" cy="3785652"/>
          </a:xfrm>
          <a:prstGeom prst="rect">
            <a:avLst/>
          </a:prstGeom>
          <a:noFill/>
        </p:spPr>
        <p:txBody>
          <a:bodyPr wrap="square" anchor="ctr">
            <a:spAutoFit/>
          </a:bodyPr>
          <a:lstStyle/>
          <a:p>
            <a:pPr algn="ctr"/>
            <a:r>
              <a:rPr lang="en-US" sz="9600" dirty="0"/>
              <a:t>Part 2</a:t>
            </a:r>
          </a:p>
          <a:p>
            <a:pPr algn="ctr"/>
            <a:r>
              <a:rPr lang="en-US" sz="7200" dirty="0">
                <a:solidFill>
                  <a:schemeClr val="accent1"/>
                </a:solidFill>
              </a:rPr>
              <a:t>(Revelation 9:1-21)</a:t>
            </a:r>
          </a:p>
          <a:p>
            <a:pPr algn="ctr"/>
            <a:endParaRPr lang="en-US" sz="7200" dirty="0"/>
          </a:p>
        </p:txBody>
      </p:sp>
    </p:spTree>
    <p:extLst>
      <p:ext uri="{BB962C8B-B14F-4D97-AF65-F5344CB8AC3E}">
        <p14:creationId xmlns:p14="http://schemas.microsoft.com/office/powerpoint/2010/main" val="313198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1"/>
            <a:ext cx="11526473" cy="5816977"/>
          </a:xfrm>
          <a:prstGeom prst="rect">
            <a:avLst/>
          </a:prstGeom>
          <a:noFill/>
        </p:spPr>
        <p:txBody>
          <a:bodyPr wrap="square" anchor="ctr">
            <a:spAutoFit/>
          </a:bodyPr>
          <a:lstStyle/>
          <a:p>
            <a:r>
              <a:rPr lang="en-US" sz="6200" b="1" dirty="0"/>
              <a:t>1 Then the fifth angel blew his trumpet, and I saw a star that had fallen from the sky to the earth, and he was given the key to the shaft of the abyss.</a:t>
            </a:r>
            <a:endParaRPr lang="es-SV" sz="6200" b="1" dirty="0"/>
          </a:p>
        </p:txBody>
      </p:sp>
    </p:spTree>
    <p:extLst>
      <p:ext uri="{BB962C8B-B14F-4D97-AF65-F5344CB8AC3E}">
        <p14:creationId xmlns:p14="http://schemas.microsoft.com/office/powerpoint/2010/main" val="242571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27171" y="520510"/>
            <a:ext cx="11518084" cy="5816977"/>
          </a:xfrm>
          <a:prstGeom prst="rect">
            <a:avLst/>
          </a:prstGeom>
          <a:noFill/>
        </p:spPr>
        <p:txBody>
          <a:bodyPr wrap="square" anchor="ctr">
            <a:spAutoFit/>
          </a:bodyPr>
          <a:lstStyle/>
          <a:p>
            <a:r>
              <a:rPr lang="en-US" sz="6200" b="1" dirty="0"/>
              <a:t>2 He opened the shaft of the abyss and smoke rose out of it like smoke from a giant furnace. The sun and the air were darkened with smoke from the shaft. </a:t>
            </a:r>
            <a:endParaRPr lang="es-SV" sz="6200" b="1" dirty="0"/>
          </a:p>
        </p:txBody>
      </p:sp>
    </p:spTree>
    <p:extLst>
      <p:ext uri="{BB962C8B-B14F-4D97-AF65-F5344CB8AC3E}">
        <p14:creationId xmlns:p14="http://schemas.microsoft.com/office/powerpoint/2010/main" val="415628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34862" cy="4862870"/>
          </a:xfrm>
          <a:prstGeom prst="rect">
            <a:avLst/>
          </a:prstGeom>
          <a:noFill/>
        </p:spPr>
        <p:txBody>
          <a:bodyPr wrap="square" anchor="ctr">
            <a:spAutoFit/>
          </a:bodyPr>
          <a:lstStyle/>
          <a:p>
            <a:r>
              <a:rPr lang="en-US" sz="6200" b="1" dirty="0"/>
              <a:t>3 Then out of the smoke came locusts onto the earth, and they were given power like that of the scorpions of the earth. </a:t>
            </a:r>
            <a:endParaRPr lang="es-SV" sz="6200" b="1" dirty="0"/>
          </a:p>
        </p:txBody>
      </p:sp>
    </p:spTree>
    <p:extLst>
      <p:ext uri="{BB962C8B-B14F-4D97-AF65-F5344CB8AC3E}">
        <p14:creationId xmlns:p14="http://schemas.microsoft.com/office/powerpoint/2010/main" val="402715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0"/>
            <a:ext cx="11492917" cy="5816977"/>
          </a:xfrm>
          <a:prstGeom prst="rect">
            <a:avLst/>
          </a:prstGeom>
          <a:noFill/>
        </p:spPr>
        <p:txBody>
          <a:bodyPr wrap="square" anchor="ctr">
            <a:spAutoFit/>
          </a:bodyPr>
          <a:lstStyle/>
          <a:p>
            <a:r>
              <a:rPr lang="en-US" sz="6200" b="1" dirty="0"/>
              <a:t>4 They were told not to damage the grass of the earth, or any green plant or tree, but only those people who did not have the seal of God on their forehead. </a:t>
            </a:r>
            <a:endParaRPr lang="es-SV" sz="6200" b="1" dirty="0"/>
          </a:p>
        </p:txBody>
      </p:sp>
    </p:spTree>
    <p:extLst>
      <p:ext uri="{BB962C8B-B14F-4D97-AF65-F5344CB8AC3E}">
        <p14:creationId xmlns:p14="http://schemas.microsoft.com/office/powerpoint/2010/main" val="209380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5 The locusts were not given permission to kill them, but only to torture them for five months, and their torture was like that of a scorpion when it stings a person.</a:t>
            </a:r>
            <a:endParaRPr lang="es-SV" sz="6200" b="1" dirty="0"/>
          </a:p>
        </p:txBody>
      </p:sp>
    </p:spTree>
    <p:extLst>
      <p:ext uri="{BB962C8B-B14F-4D97-AF65-F5344CB8AC3E}">
        <p14:creationId xmlns:p14="http://schemas.microsoft.com/office/powerpoint/2010/main" val="133639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2"/>
            <a:ext cx="11501306" cy="4862870"/>
          </a:xfrm>
          <a:prstGeom prst="rect">
            <a:avLst/>
          </a:prstGeom>
          <a:noFill/>
        </p:spPr>
        <p:txBody>
          <a:bodyPr wrap="square" anchor="ctr">
            <a:spAutoFit/>
          </a:bodyPr>
          <a:lstStyle/>
          <a:p>
            <a:r>
              <a:rPr lang="en-US" sz="6200" b="1" dirty="0"/>
              <a:t>6 In those days people will seek death, but will not be able to find it; they will long to die, but death will flee from them.</a:t>
            </a:r>
            <a:endParaRPr lang="es-SV" sz="6200" b="1" dirty="0"/>
          </a:p>
        </p:txBody>
      </p:sp>
    </p:spTree>
    <p:extLst>
      <p:ext uri="{BB962C8B-B14F-4D97-AF65-F5344CB8AC3E}">
        <p14:creationId xmlns:p14="http://schemas.microsoft.com/office/powerpoint/2010/main" val="336623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6"/>
            <a:ext cx="11501306" cy="6771084"/>
          </a:xfrm>
          <a:prstGeom prst="rect">
            <a:avLst/>
          </a:prstGeom>
          <a:noFill/>
        </p:spPr>
        <p:txBody>
          <a:bodyPr wrap="square" anchor="ctr">
            <a:spAutoFit/>
          </a:bodyPr>
          <a:lstStyle/>
          <a:p>
            <a:r>
              <a:rPr lang="en-US" sz="6200" b="1" dirty="0"/>
              <a:t>7 Now the locusts looked like horses equipped for battle. On their heads were something like crowns similar to gold, and their faces looked like men’s faces.</a:t>
            </a:r>
            <a:endParaRPr lang="es-SV" sz="6200" b="1" dirty="0"/>
          </a:p>
        </p:txBody>
      </p:sp>
    </p:spTree>
    <p:extLst>
      <p:ext uri="{BB962C8B-B14F-4D97-AF65-F5344CB8AC3E}">
        <p14:creationId xmlns:p14="http://schemas.microsoft.com/office/powerpoint/2010/main" val="228295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10"/>
            <a:ext cx="11501306" cy="5816977"/>
          </a:xfrm>
          <a:prstGeom prst="rect">
            <a:avLst/>
          </a:prstGeom>
          <a:noFill/>
        </p:spPr>
        <p:txBody>
          <a:bodyPr wrap="square" anchor="ctr">
            <a:spAutoFit/>
          </a:bodyPr>
          <a:lstStyle/>
          <a:p>
            <a:r>
              <a:rPr lang="en-US" sz="6200" b="1" dirty="0"/>
              <a:t>8 They had hair like women’s hair, and their teeth were like lions’ teeth. 9 They had breastplates like iron breastplates, and the sound of their wings </a:t>
            </a:r>
            <a:endParaRPr lang="es-SV" sz="6200" b="1" dirty="0"/>
          </a:p>
        </p:txBody>
      </p:sp>
    </p:spTree>
    <p:extLst>
      <p:ext uri="{BB962C8B-B14F-4D97-AF65-F5344CB8AC3E}">
        <p14:creationId xmlns:p14="http://schemas.microsoft.com/office/powerpoint/2010/main" val="409830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1210299"/>
            <a:ext cx="10990052" cy="3370849"/>
          </a:xfrm>
        </p:spPr>
        <p:txBody>
          <a:bodyPr>
            <a:noAutofit/>
          </a:bodyPr>
          <a:lstStyle/>
          <a:p>
            <a:r>
              <a:rPr lang="en-US" sz="9200" b="1" dirty="0"/>
              <a:t>The Seven Trumpets of judgement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4581148"/>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(Revelation </a:t>
            </a:r>
            <a:r>
              <a:rPr lang="en-US" sz="6800" dirty="0" err="1"/>
              <a:t>ch</a:t>
            </a:r>
            <a:r>
              <a:rPr lang="en-US" sz="6800" dirty="0"/>
              <a:t> 8-11)</a:t>
            </a:r>
            <a:br>
              <a:rPr lang="en-US" sz="6800" dirty="0"/>
            </a:br>
            <a:endParaRPr lang="en-US" sz="6800" dirty="0"/>
          </a:p>
        </p:txBody>
      </p:sp>
    </p:spTree>
    <p:extLst>
      <p:ext uri="{BB962C8B-B14F-4D97-AF65-F5344CB8AC3E}">
        <p14:creationId xmlns:p14="http://schemas.microsoft.com/office/powerpoint/2010/main" val="173786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5"/>
            <a:ext cx="11501306" cy="6771084"/>
          </a:xfrm>
          <a:prstGeom prst="rect">
            <a:avLst/>
          </a:prstGeom>
          <a:noFill/>
        </p:spPr>
        <p:txBody>
          <a:bodyPr wrap="square" anchor="ctr">
            <a:spAutoFit/>
          </a:bodyPr>
          <a:lstStyle/>
          <a:p>
            <a:r>
              <a:rPr lang="en-US" sz="6200" b="1" dirty="0"/>
              <a:t>was like the noise of many horse-drawn chariots charging into battle. 10 They have tails and stingers like scorpions, and their ability to injure people for five months is in their tails. </a:t>
            </a:r>
            <a:endParaRPr lang="es-SV" sz="6200" b="1" dirty="0"/>
          </a:p>
        </p:txBody>
      </p:sp>
    </p:spTree>
    <p:extLst>
      <p:ext uri="{BB962C8B-B14F-4D97-AF65-F5344CB8AC3E}">
        <p14:creationId xmlns:p14="http://schemas.microsoft.com/office/powerpoint/2010/main" val="42215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11 They have as king over them the angel of the abyss, whose name in Hebrew is Abaddon, and in Greek, Apollyon.</a:t>
            </a:r>
            <a:endParaRPr lang="es-SV" sz="6200" b="1" dirty="0"/>
          </a:p>
        </p:txBody>
      </p:sp>
    </p:spTree>
    <p:extLst>
      <p:ext uri="{BB962C8B-B14F-4D97-AF65-F5344CB8AC3E}">
        <p14:creationId xmlns:p14="http://schemas.microsoft.com/office/powerpoint/2010/main" val="384913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8"/>
            <a:ext cx="11501306" cy="2954655"/>
          </a:xfrm>
          <a:prstGeom prst="rect">
            <a:avLst/>
          </a:prstGeom>
          <a:noFill/>
        </p:spPr>
        <p:txBody>
          <a:bodyPr wrap="square" anchor="ctr">
            <a:spAutoFit/>
          </a:bodyPr>
          <a:lstStyle/>
          <a:p>
            <a:r>
              <a:rPr lang="en-US" sz="6200" b="1" dirty="0"/>
              <a:t>12 The first woe has passed, but two woes are still coming after these things!</a:t>
            </a:r>
            <a:endParaRPr lang="es-SV" sz="6200" b="1" dirty="0"/>
          </a:p>
        </p:txBody>
      </p:sp>
    </p:spTree>
    <p:extLst>
      <p:ext uri="{BB962C8B-B14F-4D97-AF65-F5344CB8AC3E}">
        <p14:creationId xmlns:p14="http://schemas.microsoft.com/office/powerpoint/2010/main" val="279879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13 Then the sixth angel blew his trumpet, and I heard a single voice coming from the horns on the golden altar that is before God, </a:t>
            </a:r>
            <a:endParaRPr lang="es-SV" sz="6200" b="1" dirty="0"/>
          </a:p>
        </p:txBody>
      </p:sp>
    </p:spTree>
    <p:extLst>
      <p:ext uri="{BB962C8B-B14F-4D97-AF65-F5344CB8AC3E}">
        <p14:creationId xmlns:p14="http://schemas.microsoft.com/office/powerpoint/2010/main" val="46557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2"/>
            <a:ext cx="11501306" cy="4862870"/>
          </a:xfrm>
          <a:prstGeom prst="rect">
            <a:avLst/>
          </a:prstGeom>
          <a:noFill/>
        </p:spPr>
        <p:txBody>
          <a:bodyPr wrap="square" anchor="ctr">
            <a:spAutoFit/>
          </a:bodyPr>
          <a:lstStyle/>
          <a:p>
            <a:r>
              <a:rPr lang="en-US" sz="6200" b="1" dirty="0"/>
              <a:t>14 saying to the sixth angel, the one holding the trumpet, “Set free the four angels who are bound at the great river Euphrates!” </a:t>
            </a:r>
            <a:endParaRPr lang="es-SV" sz="6200" b="1" dirty="0"/>
          </a:p>
        </p:txBody>
      </p:sp>
    </p:spTree>
    <p:extLst>
      <p:ext uri="{BB962C8B-B14F-4D97-AF65-F5344CB8AC3E}">
        <p14:creationId xmlns:p14="http://schemas.microsoft.com/office/powerpoint/2010/main" val="428538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15 Then the four angels who had been prepared for this hour, day, month, and year were set free to kill a third of humanity. </a:t>
            </a:r>
            <a:endParaRPr lang="es-SV" sz="6200" b="1" dirty="0"/>
          </a:p>
        </p:txBody>
      </p:sp>
    </p:spTree>
    <p:extLst>
      <p:ext uri="{BB962C8B-B14F-4D97-AF65-F5344CB8AC3E}">
        <p14:creationId xmlns:p14="http://schemas.microsoft.com/office/powerpoint/2010/main" val="314262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8"/>
            <a:ext cx="11501306" cy="2954655"/>
          </a:xfrm>
          <a:prstGeom prst="rect">
            <a:avLst/>
          </a:prstGeom>
          <a:noFill/>
        </p:spPr>
        <p:txBody>
          <a:bodyPr wrap="square" anchor="ctr">
            <a:spAutoFit/>
          </a:bodyPr>
          <a:lstStyle/>
          <a:p>
            <a:r>
              <a:rPr lang="en-US" sz="6200" b="1" dirty="0"/>
              <a:t>16 The number of soldiers on horseback was 200,000,000; I heard their number. </a:t>
            </a:r>
            <a:endParaRPr lang="es-SV" sz="6200" b="1" dirty="0"/>
          </a:p>
        </p:txBody>
      </p:sp>
    </p:spTree>
    <p:extLst>
      <p:ext uri="{BB962C8B-B14F-4D97-AF65-F5344CB8AC3E}">
        <p14:creationId xmlns:p14="http://schemas.microsoft.com/office/powerpoint/2010/main" val="4006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4"/>
            <a:ext cx="11501306" cy="6771084"/>
          </a:xfrm>
          <a:prstGeom prst="rect">
            <a:avLst/>
          </a:prstGeom>
          <a:noFill/>
        </p:spPr>
        <p:txBody>
          <a:bodyPr wrap="square" anchor="ctr">
            <a:spAutoFit/>
          </a:bodyPr>
          <a:lstStyle/>
          <a:p>
            <a:r>
              <a:rPr lang="en-US" sz="6200" b="1" dirty="0"/>
              <a:t>17 Now this is what the horses and their riders looked like in my vision: The riders had breastplates that were fiery red, dark blue, and sulfurous yellow in color. </a:t>
            </a:r>
            <a:endParaRPr lang="es-SV" sz="6200" b="1" dirty="0"/>
          </a:p>
        </p:txBody>
      </p:sp>
    </p:spTree>
    <p:extLst>
      <p:ext uri="{BB962C8B-B14F-4D97-AF65-F5344CB8AC3E}">
        <p14:creationId xmlns:p14="http://schemas.microsoft.com/office/powerpoint/2010/main" val="251447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18 A third of humanity was killed by these three plagues, that is, by the fire, the smoke, and the sulfur that came out of their mouths. </a:t>
            </a:r>
            <a:endParaRPr lang="es-SV" sz="6200" b="1" dirty="0"/>
          </a:p>
        </p:txBody>
      </p:sp>
    </p:spTree>
    <p:extLst>
      <p:ext uri="{BB962C8B-B14F-4D97-AF65-F5344CB8AC3E}">
        <p14:creationId xmlns:p14="http://schemas.microsoft.com/office/powerpoint/2010/main" val="126785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19 For the power of the horses resides in their mouths and in their tails because their tails are like snakes, having heads that inflict injuries. </a:t>
            </a:r>
            <a:endParaRPr lang="es-SV" sz="6200" b="1" dirty="0"/>
          </a:p>
        </p:txBody>
      </p:sp>
    </p:spTree>
    <p:extLst>
      <p:ext uri="{BB962C8B-B14F-4D97-AF65-F5344CB8AC3E}">
        <p14:creationId xmlns:p14="http://schemas.microsoft.com/office/powerpoint/2010/main" val="380661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285226" y="-295693"/>
            <a:ext cx="12793211"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74570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20 The rest of humanity, who had not been killed by these plagues, did not repent of the works of their hands so that they did not stop worshiping demons</a:t>
            </a:r>
            <a:endParaRPr lang="es-SV" sz="6200" b="1" dirty="0"/>
          </a:p>
        </p:txBody>
      </p:sp>
    </p:spTree>
    <p:extLst>
      <p:ext uri="{BB962C8B-B14F-4D97-AF65-F5344CB8AC3E}">
        <p14:creationId xmlns:p14="http://schemas.microsoft.com/office/powerpoint/2010/main" val="1437097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4"/>
            <a:ext cx="11501306" cy="3908762"/>
          </a:xfrm>
          <a:prstGeom prst="rect">
            <a:avLst/>
          </a:prstGeom>
          <a:noFill/>
        </p:spPr>
        <p:txBody>
          <a:bodyPr wrap="square" anchor="ctr">
            <a:spAutoFit/>
          </a:bodyPr>
          <a:lstStyle/>
          <a:p>
            <a:r>
              <a:rPr lang="en-US" sz="6200" b="1" dirty="0"/>
              <a:t>and idols made of gold, silver, bronze, stone, and wood—idols that cannot see or hear or walk about.</a:t>
            </a:r>
            <a:endParaRPr lang="es-SV" sz="6200" b="1" dirty="0"/>
          </a:p>
        </p:txBody>
      </p:sp>
    </p:spTree>
    <p:extLst>
      <p:ext uri="{BB962C8B-B14F-4D97-AF65-F5344CB8AC3E}">
        <p14:creationId xmlns:p14="http://schemas.microsoft.com/office/powerpoint/2010/main" val="1973316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0"/>
            <a:ext cx="11501306" cy="4862870"/>
          </a:xfrm>
          <a:prstGeom prst="rect">
            <a:avLst/>
          </a:prstGeom>
          <a:noFill/>
        </p:spPr>
        <p:txBody>
          <a:bodyPr wrap="square" anchor="ctr">
            <a:spAutoFit/>
          </a:bodyPr>
          <a:lstStyle/>
          <a:p>
            <a:r>
              <a:rPr lang="en-US" sz="6200" b="1" dirty="0"/>
              <a:t>21 Furthermore, they did not repent of their murders, of their magic spells, of their sexual immorality, or of their stealing.</a:t>
            </a:r>
            <a:endParaRPr lang="es-SV" sz="6200" b="1" dirty="0"/>
          </a:p>
        </p:txBody>
      </p:sp>
    </p:spTree>
    <p:extLst>
      <p:ext uri="{BB962C8B-B14F-4D97-AF65-F5344CB8AC3E}">
        <p14:creationId xmlns:p14="http://schemas.microsoft.com/office/powerpoint/2010/main" val="55224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1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anchor="ctr">
            <a:spAutoFit/>
          </a:bodyPr>
          <a:lstStyle/>
          <a:p>
            <a:pPr algn="ctr"/>
            <a:r>
              <a:rPr lang="en-US" sz="9600" dirty="0"/>
              <a:t>The Fifth Trumpet:</a:t>
            </a:r>
          </a:p>
          <a:p>
            <a:pPr algn="ctr"/>
            <a:r>
              <a:rPr lang="en-US" sz="9600" dirty="0"/>
              <a:t>Hell on Earth</a:t>
            </a:r>
          </a:p>
          <a:p>
            <a:pPr algn="ctr"/>
            <a:r>
              <a:rPr lang="en-US" sz="7200" dirty="0">
                <a:solidFill>
                  <a:schemeClr val="accent1"/>
                </a:solidFill>
              </a:rPr>
              <a:t>(Revelation 9:1-12)</a:t>
            </a:r>
          </a:p>
          <a:p>
            <a:pPr algn="ctr"/>
            <a:endParaRPr lang="en-US" sz="7200" dirty="0"/>
          </a:p>
        </p:txBody>
      </p:sp>
    </p:spTree>
    <p:extLst>
      <p:ext uri="{BB962C8B-B14F-4D97-AF65-F5344CB8AC3E}">
        <p14:creationId xmlns:p14="http://schemas.microsoft.com/office/powerpoint/2010/main" val="84270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1"/>
            <a:ext cx="11526473" cy="5816977"/>
          </a:xfrm>
          <a:prstGeom prst="rect">
            <a:avLst/>
          </a:prstGeom>
          <a:noFill/>
        </p:spPr>
        <p:txBody>
          <a:bodyPr wrap="square" anchor="ctr">
            <a:spAutoFit/>
          </a:bodyPr>
          <a:lstStyle/>
          <a:p>
            <a:r>
              <a:rPr lang="en-US" sz="6200" b="1" dirty="0"/>
              <a:t>1 Then the </a:t>
            </a:r>
            <a:r>
              <a:rPr lang="en-US" sz="6200" b="1" dirty="0">
                <a:solidFill>
                  <a:schemeClr val="accent1"/>
                </a:solidFill>
              </a:rPr>
              <a:t>fifth angel </a:t>
            </a:r>
            <a:r>
              <a:rPr lang="en-US" sz="6200" b="1" dirty="0"/>
              <a:t>blew his </a:t>
            </a:r>
            <a:r>
              <a:rPr lang="en-US" sz="6200" b="1" dirty="0">
                <a:solidFill>
                  <a:schemeClr val="accent1"/>
                </a:solidFill>
              </a:rPr>
              <a:t>trumpet</a:t>
            </a:r>
            <a:r>
              <a:rPr lang="en-US" sz="6200" b="1" dirty="0"/>
              <a:t>, and I saw a </a:t>
            </a:r>
            <a:r>
              <a:rPr lang="en-US" sz="6200" b="1" dirty="0">
                <a:solidFill>
                  <a:schemeClr val="accent1"/>
                </a:solidFill>
              </a:rPr>
              <a:t>star</a:t>
            </a:r>
            <a:r>
              <a:rPr lang="en-US" sz="6200" b="1" dirty="0"/>
              <a:t> that had </a:t>
            </a:r>
            <a:r>
              <a:rPr lang="en-US" sz="6200" b="1" dirty="0">
                <a:solidFill>
                  <a:schemeClr val="accent1"/>
                </a:solidFill>
              </a:rPr>
              <a:t>fallen from the sky </a:t>
            </a:r>
            <a:r>
              <a:rPr lang="en-US" sz="6200" b="1" dirty="0"/>
              <a:t>to the </a:t>
            </a:r>
            <a:r>
              <a:rPr lang="en-US" sz="6200" b="1" dirty="0">
                <a:solidFill>
                  <a:schemeClr val="accent1"/>
                </a:solidFill>
              </a:rPr>
              <a:t>earth</a:t>
            </a:r>
            <a:r>
              <a:rPr lang="en-US" sz="6200" b="1" dirty="0"/>
              <a:t>, and he was </a:t>
            </a:r>
            <a:r>
              <a:rPr lang="en-US" sz="6200" b="1" dirty="0">
                <a:solidFill>
                  <a:schemeClr val="accent1"/>
                </a:solidFill>
              </a:rPr>
              <a:t>given the key </a:t>
            </a:r>
            <a:r>
              <a:rPr lang="en-US" sz="6200" b="1" dirty="0"/>
              <a:t>to the shaft of </a:t>
            </a:r>
            <a:r>
              <a:rPr lang="en-US" sz="6200" b="1" dirty="0">
                <a:solidFill>
                  <a:schemeClr val="accent1"/>
                </a:solidFill>
              </a:rPr>
              <a:t>the abyss</a:t>
            </a:r>
            <a:r>
              <a:rPr lang="en-US" sz="6200" b="1" dirty="0"/>
              <a:t>.</a:t>
            </a:r>
            <a:endParaRPr lang="es-SV" sz="6200" b="1" dirty="0"/>
          </a:p>
        </p:txBody>
      </p:sp>
    </p:spTree>
    <p:extLst>
      <p:ext uri="{BB962C8B-B14F-4D97-AF65-F5344CB8AC3E}">
        <p14:creationId xmlns:p14="http://schemas.microsoft.com/office/powerpoint/2010/main" val="2439021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27171" y="520510"/>
            <a:ext cx="11518084" cy="5816977"/>
          </a:xfrm>
          <a:prstGeom prst="rect">
            <a:avLst/>
          </a:prstGeom>
          <a:noFill/>
        </p:spPr>
        <p:txBody>
          <a:bodyPr wrap="square" anchor="ctr">
            <a:spAutoFit/>
          </a:bodyPr>
          <a:lstStyle/>
          <a:p>
            <a:r>
              <a:rPr lang="en-US" sz="6200" b="1" dirty="0"/>
              <a:t>2 He </a:t>
            </a:r>
            <a:r>
              <a:rPr lang="en-US" sz="6200" b="1" dirty="0">
                <a:solidFill>
                  <a:schemeClr val="accent1"/>
                </a:solidFill>
              </a:rPr>
              <a:t>opened</a:t>
            </a:r>
            <a:r>
              <a:rPr lang="en-US" sz="6200" b="1" dirty="0"/>
              <a:t> the shaft of </a:t>
            </a:r>
            <a:r>
              <a:rPr lang="en-US" sz="6200" b="1" dirty="0">
                <a:solidFill>
                  <a:schemeClr val="accent1"/>
                </a:solidFill>
              </a:rPr>
              <a:t>the abyss</a:t>
            </a:r>
            <a:r>
              <a:rPr lang="en-US" sz="6200" b="1" dirty="0"/>
              <a:t> and </a:t>
            </a:r>
            <a:r>
              <a:rPr lang="en-US" sz="6200" b="1" dirty="0">
                <a:solidFill>
                  <a:schemeClr val="accent1"/>
                </a:solidFill>
              </a:rPr>
              <a:t>smoke rose out </a:t>
            </a:r>
            <a:r>
              <a:rPr lang="en-US" sz="6200" b="1" dirty="0"/>
              <a:t>of it like smoke from a </a:t>
            </a:r>
            <a:r>
              <a:rPr lang="en-US" sz="6200" b="1" dirty="0">
                <a:solidFill>
                  <a:schemeClr val="accent1"/>
                </a:solidFill>
              </a:rPr>
              <a:t>giant furnace</a:t>
            </a:r>
            <a:r>
              <a:rPr lang="en-US" sz="6200" b="1" dirty="0"/>
              <a:t>. The </a:t>
            </a:r>
            <a:r>
              <a:rPr lang="en-US" sz="6200" b="1" dirty="0">
                <a:solidFill>
                  <a:schemeClr val="accent1"/>
                </a:solidFill>
              </a:rPr>
              <a:t>sun and the air </a:t>
            </a:r>
            <a:r>
              <a:rPr lang="en-US" sz="6200" b="1" dirty="0"/>
              <a:t>were</a:t>
            </a:r>
            <a:r>
              <a:rPr lang="en-US" sz="6200" b="1" dirty="0">
                <a:solidFill>
                  <a:schemeClr val="accent1"/>
                </a:solidFill>
              </a:rPr>
              <a:t> darkened</a:t>
            </a:r>
            <a:r>
              <a:rPr lang="en-US" sz="6200" b="1" dirty="0"/>
              <a:t> with </a:t>
            </a:r>
            <a:r>
              <a:rPr lang="en-US" sz="6200" b="1" dirty="0">
                <a:solidFill>
                  <a:schemeClr val="accent1"/>
                </a:solidFill>
              </a:rPr>
              <a:t>smoke </a:t>
            </a:r>
            <a:r>
              <a:rPr lang="en-US" sz="6200" b="1" dirty="0"/>
              <a:t>from the </a:t>
            </a:r>
            <a:r>
              <a:rPr lang="en-US" sz="6200" b="1" dirty="0">
                <a:solidFill>
                  <a:schemeClr val="accent1"/>
                </a:solidFill>
              </a:rPr>
              <a:t>shaft</a:t>
            </a:r>
            <a:r>
              <a:rPr lang="en-US" sz="6200" b="1" dirty="0"/>
              <a:t>. </a:t>
            </a:r>
            <a:endParaRPr lang="es-SV" sz="6200" b="1" dirty="0"/>
          </a:p>
        </p:txBody>
      </p:sp>
    </p:spTree>
    <p:extLst>
      <p:ext uri="{BB962C8B-B14F-4D97-AF65-F5344CB8AC3E}">
        <p14:creationId xmlns:p14="http://schemas.microsoft.com/office/powerpoint/2010/main" val="99994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34862" cy="4862870"/>
          </a:xfrm>
          <a:prstGeom prst="rect">
            <a:avLst/>
          </a:prstGeom>
          <a:noFill/>
        </p:spPr>
        <p:txBody>
          <a:bodyPr wrap="square" anchor="ctr">
            <a:spAutoFit/>
          </a:bodyPr>
          <a:lstStyle/>
          <a:p>
            <a:r>
              <a:rPr lang="en-US" sz="6200" b="1" dirty="0"/>
              <a:t>3 Then out of the smoke came </a:t>
            </a:r>
            <a:r>
              <a:rPr lang="en-US" sz="6200" b="1" dirty="0">
                <a:solidFill>
                  <a:schemeClr val="accent1"/>
                </a:solidFill>
              </a:rPr>
              <a:t>locusts</a:t>
            </a:r>
            <a:r>
              <a:rPr lang="en-US" sz="6200" b="1" dirty="0"/>
              <a:t> onto the </a:t>
            </a:r>
            <a:r>
              <a:rPr lang="en-US" sz="6200" b="1" dirty="0">
                <a:solidFill>
                  <a:schemeClr val="accent1"/>
                </a:solidFill>
              </a:rPr>
              <a:t>earth</a:t>
            </a:r>
            <a:r>
              <a:rPr lang="en-US" sz="6200" b="1" dirty="0"/>
              <a:t>, and they were </a:t>
            </a:r>
            <a:r>
              <a:rPr lang="en-US" sz="6200" b="1" dirty="0">
                <a:solidFill>
                  <a:schemeClr val="accent1"/>
                </a:solidFill>
              </a:rPr>
              <a:t>given power </a:t>
            </a:r>
            <a:r>
              <a:rPr lang="en-US" sz="6200" b="1" dirty="0"/>
              <a:t>like that of the </a:t>
            </a:r>
            <a:r>
              <a:rPr lang="en-US" sz="6200" b="1" dirty="0">
                <a:solidFill>
                  <a:schemeClr val="accent1"/>
                </a:solidFill>
              </a:rPr>
              <a:t>scorpions of the earth</a:t>
            </a:r>
            <a:r>
              <a:rPr lang="en-US" sz="6200" b="1" dirty="0"/>
              <a:t>. </a:t>
            </a:r>
            <a:endParaRPr lang="es-SV" sz="6200" b="1" dirty="0"/>
          </a:p>
        </p:txBody>
      </p:sp>
    </p:spTree>
    <p:extLst>
      <p:ext uri="{BB962C8B-B14F-4D97-AF65-F5344CB8AC3E}">
        <p14:creationId xmlns:p14="http://schemas.microsoft.com/office/powerpoint/2010/main" val="71765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0"/>
            <a:ext cx="11492917" cy="5816977"/>
          </a:xfrm>
          <a:prstGeom prst="rect">
            <a:avLst/>
          </a:prstGeom>
          <a:noFill/>
        </p:spPr>
        <p:txBody>
          <a:bodyPr wrap="square" anchor="ctr">
            <a:spAutoFit/>
          </a:bodyPr>
          <a:lstStyle/>
          <a:p>
            <a:r>
              <a:rPr lang="en-US" sz="6200" b="1" dirty="0"/>
              <a:t>4 They were told not to damage the </a:t>
            </a:r>
            <a:r>
              <a:rPr lang="en-US" sz="6200" b="1" dirty="0">
                <a:solidFill>
                  <a:schemeClr val="accent1"/>
                </a:solidFill>
              </a:rPr>
              <a:t>grass</a:t>
            </a:r>
            <a:r>
              <a:rPr lang="en-US" sz="6200" b="1" dirty="0"/>
              <a:t> of the earth, or any </a:t>
            </a:r>
            <a:r>
              <a:rPr lang="en-US" sz="6200" b="1" dirty="0">
                <a:solidFill>
                  <a:schemeClr val="accent1"/>
                </a:solidFill>
              </a:rPr>
              <a:t>green plant </a:t>
            </a:r>
            <a:r>
              <a:rPr lang="en-US" sz="6200" b="1" dirty="0"/>
              <a:t>or </a:t>
            </a:r>
            <a:r>
              <a:rPr lang="en-US" sz="6200" b="1" dirty="0">
                <a:solidFill>
                  <a:schemeClr val="accent1"/>
                </a:solidFill>
              </a:rPr>
              <a:t>tree</a:t>
            </a:r>
            <a:r>
              <a:rPr lang="en-US" sz="6200" b="1" dirty="0"/>
              <a:t>, but </a:t>
            </a:r>
            <a:r>
              <a:rPr lang="en-US" sz="6200" b="1" dirty="0">
                <a:solidFill>
                  <a:schemeClr val="accent1"/>
                </a:solidFill>
              </a:rPr>
              <a:t>only those people who did not have</a:t>
            </a:r>
            <a:r>
              <a:rPr lang="en-US" sz="6200" b="1" dirty="0"/>
              <a:t> the </a:t>
            </a:r>
            <a:r>
              <a:rPr lang="en-US" sz="6200" b="1" dirty="0">
                <a:solidFill>
                  <a:schemeClr val="accent1"/>
                </a:solidFill>
              </a:rPr>
              <a:t>seal of God</a:t>
            </a:r>
            <a:r>
              <a:rPr lang="en-US" sz="6200" b="1" dirty="0"/>
              <a:t> on their </a:t>
            </a:r>
            <a:r>
              <a:rPr lang="en-US" sz="6200" b="1" dirty="0">
                <a:solidFill>
                  <a:schemeClr val="accent1"/>
                </a:solidFill>
              </a:rPr>
              <a:t>forehead</a:t>
            </a:r>
            <a:r>
              <a:rPr lang="en-US" sz="6200" b="1" dirty="0"/>
              <a:t>. </a:t>
            </a:r>
            <a:endParaRPr lang="es-SV" sz="6200" b="1" dirty="0"/>
          </a:p>
        </p:txBody>
      </p:sp>
    </p:spTree>
    <p:extLst>
      <p:ext uri="{BB962C8B-B14F-4D97-AF65-F5344CB8AC3E}">
        <p14:creationId xmlns:p14="http://schemas.microsoft.com/office/powerpoint/2010/main" val="221286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5 The </a:t>
            </a:r>
            <a:r>
              <a:rPr lang="en-US" sz="6200" b="1" dirty="0">
                <a:solidFill>
                  <a:schemeClr val="accent1"/>
                </a:solidFill>
              </a:rPr>
              <a:t>locusts </a:t>
            </a:r>
            <a:r>
              <a:rPr lang="en-US" sz="6200" b="1" dirty="0"/>
              <a:t>were not given </a:t>
            </a:r>
            <a:r>
              <a:rPr lang="en-US" sz="6200" b="1" dirty="0">
                <a:solidFill>
                  <a:schemeClr val="accent1"/>
                </a:solidFill>
              </a:rPr>
              <a:t>permission to kill</a:t>
            </a:r>
            <a:r>
              <a:rPr lang="en-US" sz="6200" b="1" dirty="0"/>
              <a:t> them, but only to </a:t>
            </a:r>
            <a:r>
              <a:rPr lang="en-US" sz="6200" b="1" dirty="0">
                <a:solidFill>
                  <a:schemeClr val="accent1"/>
                </a:solidFill>
              </a:rPr>
              <a:t>torture</a:t>
            </a:r>
            <a:r>
              <a:rPr lang="en-US" sz="6200" b="1" dirty="0"/>
              <a:t> them for </a:t>
            </a:r>
            <a:r>
              <a:rPr lang="en-US" sz="6200" b="1" dirty="0">
                <a:solidFill>
                  <a:schemeClr val="accent1"/>
                </a:solidFill>
              </a:rPr>
              <a:t>five months</a:t>
            </a:r>
            <a:r>
              <a:rPr lang="en-US" sz="6200" b="1" dirty="0"/>
              <a:t>, and their torture was like that of a </a:t>
            </a:r>
            <a:r>
              <a:rPr lang="en-US" sz="6200" b="1" dirty="0">
                <a:solidFill>
                  <a:schemeClr val="accent1"/>
                </a:solidFill>
              </a:rPr>
              <a:t>scorpion</a:t>
            </a:r>
            <a:r>
              <a:rPr lang="en-US" sz="6200" b="1" dirty="0"/>
              <a:t> when it </a:t>
            </a:r>
            <a:r>
              <a:rPr lang="en-US" sz="6200" b="1" dirty="0">
                <a:solidFill>
                  <a:schemeClr val="accent1"/>
                </a:solidFill>
              </a:rPr>
              <a:t>stings a person</a:t>
            </a:r>
            <a:r>
              <a:rPr lang="en-US" sz="6200" b="1" dirty="0"/>
              <a:t>.</a:t>
            </a:r>
            <a:endParaRPr lang="es-SV" sz="6200" b="1" dirty="0"/>
          </a:p>
        </p:txBody>
      </p:sp>
    </p:spTree>
    <p:extLst>
      <p:ext uri="{BB962C8B-B14F-4D97-AF65-F5344CB8AC3E}">
        <p14:creationId xmlns:p14="http://schemas.microsoft.com/office/powerpoint/2010/main" val="173774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2828839"/>
            <a:ext cx="11467750" cy="1200329"/>
          </a:xfrm>
          <a:prstGeom prst="rect">
            <a:avLst/>
          </a:prstGeom>
          <a:noFill/>
        </p:spPr>
        <p:txBody>
          <a:bodyPr wrap="square" anchor="ctr">
            <a:spAutoFit/>
          </a:bodyPr>
          <a:lstStyle/>
          <a:p>
            <a:pPr algn="ctr"/>
            <a:r>
              <a:rPr lang="en-US" sz="7200" b="1" dirty="0"/>
              <a:t>Revelation Recap</a:t>
            </a:r>
          </a:p>
        </p:txBody>
      </p:sp>
    </p:spTree>
    <p:extLst>
      <p:ext uri="{BB962C8B-B14F-4D97-AF65-F5344CB8AC3E}">
        <p14:creationId xmlns:p14="http://schemas.microsoft.com/office/powerpoint/2010/main" val="640225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2"/>
            <a:ext cx="11501306" cy="4862870"/>
          </a:xfrm>
          <a:prstGeom prst="rect">
            <a:avLst/>
          </a:prstGeom>
          <a:noFill/>
        </p:spPr>
        <p:txBody>
          <a:bodyPr wrap="square" anchor="ctr">
            <a:spAutoFit/>
          </a:bodyPr>
          <a:lstStyle/>
          <a:p>
            <a:r>
              <a:rPr lang="en-US" sz="6200" b="1" dirty="0"/>
              <a:t>6 In those days </a:t>
            </a:r>
            <a:r>
              <a:rPr lang="en-US" sz="6200" b="1" dirty="0">
                <a:solidFill>
                  <a:schemeClr val="accent1"/>
                </a:solidFill>
              </a:rPr>
              <a:t>people</a:t>
            </a:r>
            <a:r>
              <a:rPr lang="en-US" sz="6200" b="1" dirty="0"/>
              <a:t> will </a:t>
            </a:r>
            <a:r>
              <a:rPr lang="en-US" sz="6200" b="1" dirty="0">
                <a:solidFill>
                  <a:schemeClr val="accent1"/>
                </a:solidFill>
              </a:rPr>
              <a:t>seek death</a:t>
            </a:r>
            <a:r>
              <a:rPr lang="en-US" sz="6200" b="1" dirty="0"/>
              <a:t>, but will </a:t>
            </a:r>
            <a:r>
              <a:rPr lang="en-US" sz="6200" b="1" dirty="0">
                <a:solidFill>
                  <a:schemeClr val="accent1"/>
                </a:solidFill>
              </a:rPr>
              <a:t>not </a:t>
            </a:r>
            <a:r>
              <a:rPr lang="en-US" sz="6200" b="1" dirty="0"/>
              <a:t>be able to </a:t>
            </a:r>
            <a:r>
              <a:rPr lang="en-US" sz="6200" b="1" dirty="0">
                <a:solidFill>
                  <a:schemeClr val="accent1"/>
                </a:solidFill>
              </a:rPr>
              <a:t>find it</a:t>
            </a:r>
            <a:r>
              <a:rPr lang="en-US" sz="6200" b="1" dirty="0"/>
              <a:t>; they will long to die, but </a:t>
            </a:r>
            <a:r>
              <a:rPr lang="en-US" sz="6200" b="1" dirty="0">
                <a:solidFill>
                  <a:schemeClr val="accent1"/>
                </a:solidFill>
              </a:rPr>
              <a:t>death will flee </a:t>
            </a:r>
            <a:r>
              <a:rPr lang="en-US" sz="6200" b="1" dirty="0"/>
              <a:t>from them.</a:t>
            </a:r>
            <a:endParaRPr lang="es-SV" sz="6200" b="1" dirty="0"/>
          </a:p>
        </p:txBody>
      </p:sp>
    </p:spTree>
    <p:extLst>
      <p:ext uri="{BB962C8B-B14F-4D97-AF65-F5344CB8AC3E}">
        <p14:creationId xmlns:p14="http://schemas.microsoft.com/office/powerpoint/2010/main" val="62797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6"/>
            <a:ext cx="11501306" cy="6771084"/>
          </a:xfrm>
          <a:prstGeom prst="rect">
            <a:avLst/>
          </a:prstGeom>
          <a:noFill/>
        </p:spPr>
        <p:txBody>
          <a:bodyPr wrap="square" anchor="ctr">
            <a:spAutoFit/>
          </a:bodyPr>
          <a:lstStyle/>
          <a:p>
            <a:r>
              <a:rPr lang="en-US" sz="6200" b="1" dirty="0"/>
              <a:t>7 Now the </a:t>
            </a:r>
            <a:r>
              <a:rPr lang="en-US" sz="6200" b="1" dirty="0">
                <a:solidFill>
                  <a:schemeClr val="accent1"/>
                </a:solidFill>
              </a:rPr>
              <a:t>locusts</a:t>
            </a:r>
            <a:r>
              <a:rPr lang="en-US" sz="6200" b="1" dirty="0"/>
              <a:t> looked like horses </a:t>
            </a:r>
            <a:r>
              <a:rPr lang="en-US" sz="6200" b="1" dirty="0">
                <a:solidFill>
                  <a:schemeClr val="accent1"/>
                </a:solidFill>
              </a:rPr>
              <a:t>equipped</a:t>
            </a:r>
            <a:r>
              <a:rPr lang="en-US" sz="6200" b="1" dirty="0"/>
              <a:t> for </a:t>
            </a:r>
            <a:r>
              <a:rPr lang="en-US" sz="6200" b="1" dirty="0">
                <a:solidFill>
                  <a:schemeClr val="accent1"/>
                </a:solidFill>
              </a:rPr>
              <a:t>battle</a:t>
            </a:r>
            <a:r>
              <a:rPr lang="en-US" sz="6200" b="1" dirty="0"/>
              <a:t>. On their heads were something like </a:t>
            </a:r>
            <a:r>
              <a:rPr lang="en-US" sz="6200" b="1" dirty="0">
                <a:solidFill>
                  <a:schemeClr val="accent1"/>
                </a:solidFill>
              </a:rPr>
              <a:t>crowns</a:t>
            </a:r>
            <a:r>
              <a:rPr lang="en-US" sz="6200" b="1" dirty="0"/>
              <a:t> similar to gold, and their </a:t>
            </a:r>
            <a:r>
              <a:rPr lang="en-US" sz="6200" b="1" dirty="0">
                <a:solidFill>
                  <a:schemeClr val="accent1"/>
                </a:solidFill>
              </a:rPr>
              <a:t>faces looked like men’s</a:t>
            </a:r>
            <a:r>
              <a:rPr lang="en-US" sz="6200" b="1" dirty="0"/>
              <a:t> faces.</a:t>
            </a:r>
            <a:endParaRPr lang="es-SV" sz="6200" b="1" dirty="0"/>
          </a:p>
        </p:txBody>
      </p:sp>
    </p:spTree>
    <p:extLst>
      <p:ext uri="{BB962C8B-B14F-4D97-AF65-F5344CB8AC3E}">
        <p14:creationId xmlns:p14="http://schemas.microsoft.com/office/powerpoint/2010/main" val="4149418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10"/>
            <a:ext cx="11501306" cy="5816977"/>
          </a:xfrm>
          <a:prstGeom prst="rect">
            <a:avLst/>
          </a:prstGeom>
          <a:noFill/>
        </p:spPr>
        <p:txBody>
          <a:bodyPr wrap="square" anchor="ctr">
            <a:spAutoFit/>
          </a:bodyPr>
          <a:lstStyle/>
          <a:p>
            <a:r>
              <a:rPr lang="en-US" sz="6200" b="1" dirty="0"/>
              <a:t>8 They had </a:t>
            </a:r>
            <a:r>
              <a:rPr lang="en-US" sz="6200" b="1" dirty="0">
                <a:solidFill>
                  <a:schemeClr val="accent1"/>
                </a:solidFill>
              </a:rPr>
              <a:t>hair</a:t>
            </a:r>
            <a:r>
              <a:rPr lang="en-US" sz="6200" b="1" dirty="0"/>
              <a:t> like </a:t>
            </a:r>
            <a:r>
              <a:rPr lang="en-US" sz="6200" b="1" dirty="0">
                <a:solidFill>
                  <a:schemeClr val="accent1"/>
                </a:solidFill>
              </a:rPr>
              <a:t>women’s hair</a:t>
            </a:r>
            <a:r>
              <a:rPr lang="en-US" sz="6200" b="1" dirty="0"/>
              <a:t>, and their </a:t>
            </a:r>
            <a:r>
              <a:rPr lang="en-US" sz="6200" b="1" dirty="0">
                <a:solidFill>
                  <a:schemeClr val="accent1"/>
                </a:solidFill>
              </a:rPr>
              <a:t>teeth</a:t>
            </a:r>
            <a:r>
              <a:rPr lang="en-US" sz="6200" b="1" dirty="0"/>
              <a:t> were like </a:t>
            </a:r>
            <a:r>
              <a:rPr lang="en-US" sz="6200" b="1" dirty="0">
                <a:solidFill>
                  <a:schemeClr val="accent1"/>
                </a:solidFill>
              </a:rPr>
              <a:t>lions’ teeth</a:t>
            </a:r>
            <a:r>
              <a:rPr lang="en-US" sz="6200" b="1" dirty="0"/>
              <a:t>. 9 They had breastplates like </a:t>
            </a:r>
            <a:r>
              <a:rPr lang="en-US" sz="6200" b="1" dirty="0">
                <a:solidFill>
                  <a:schemeClr val="accent1"/>
                </a:solidFill>
              </a:rPr>
              <a:t>iron breastplates</a:t>
            </a:r>
            <a:r>
              <a:rPr lang="en-US" sz="6200" b="1" dirty="0"/>
              <a:t>, and the </a:t>
            </a:r>
            <a:r>
              <a:rPr lang="en-US" sz="6200" b="1" dirty="0">
                <a:solidFill>
                  <a:schemeClr val="accent1"/>
                </a:solidFill>
              </a:rPr>
              <a:t>sound</a:t>
            </a:r>
            <a:r>
              <a:rPr lang="en-US" sz="6200" b="1" dirty="0"/>
              <a:t> of their wings </a:t>
            </a:r>
            <a:endParaRPr lang="es-SV" sz="6200" b="1" dirty="0"/>
          </a:p>
        </p:txBody>
      </p:sp>
    </p:spTree>
    <p:extLst>
      <p:ext uri="{BB962C8B-B14F-4D97-AF65-F5344CB8AC3E}">
        <p14:creationId xmlns:p14="http://schemas.microsoft.com/office/powerpoint/2010/main" val="1208534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5"/>
            <a:ext cx="11501306" cy="6771084"/>
          </a:xfrm>
          <a:prstGeom prst="rect">
            <a:avLst/>
          </a:prstGeom>
          <a:noFill/>
        </p:spPr>
        <p:txBody>
          <a:bodyPr wrap="square" anchor="ctr">
            <a:spAutoFit/>
          </a:bodyPr>
          <a:lstStyle/>
          <a:p>
            <a:r>
              <a:rPr lang="en-US" sz="6200" b="1" dirty="0"/>
              <a:t>was like the </a:t>
            </a:r>
            <a:r>
              <a:rPr lang="en-US" sz="6200" b="1" dirty="0">
                <a:solidFill>
                  <a:schemeClr val="accent1"/>
                </a:solidFill>
              </a:rPr>
              <a:t>noise of many horse-drawn chariots </a:t>
            </a:r>
            <a:r>
              <a:rPr lang="en-US" sz="6200" b="1" dirty="0"/>
              <a:t>charging into battle. 10 They have </a:t>
            </a:r>
            <a:r>
              <a:rPr lang="en-US" sz="6200" b="1" dirty="0">
                <a:solidFill>
                  <a:schemeClr val="accent1"/>
                </a:solidFill>
              </a:rPr>
              <a:t>tails and stingers</a:t>
            </a:r>
            <a:r>
              <a:rPr lang="en-US" sz="6200" b="1" dirty="0"/>
              <a:t> like </a:t>
            </a:r>
            <a:r>
              <a:rPr lang="en-US" sz="6200" b="1" dirty="0">
                <a:solidFill>
                  <a:schemeClr val="accent1"/>
                </a:solidFill>
              </a:rPr>
              <a:t>scorpions</a:t>
            </a:r>
            <a:r>
              <a:rPr lang="en-US" sz="6200" b="1" dirty="0"/>
              <a:t>, and their ability to </a:t>
            </a:r>
            <a:r>
              <a:rPr lang="en-US" sz="6200" b="1" dirty="0">
                <a:solidFill>
                  <a:schemeClr val="accent1"/>
                </a:solidFill>
              </a:rPr>
              <a:t>injure people </a:t>
            </a:r>
            <a:r>
              <a:rPr lang="en-US" sz="6200" b="1" dirty="0"/>
              <a:t>for </a:t>
            </a:r>
            <a:r>
              <a:rPr lang="en-US" sz="6200" b="1" dirty="0">
                <a:solidFill>
                  <a:schemeClr val="accent1"/>
                </a:solidFill>
              </a:rPr>
              <a:t>five months</a:t>
            </a:r>
            <a:r>
              <a:rPr lang="en-US" sz="6200" b="1" dirty="0"/>
              <a:t> is in their </a:t>
            </a:r>
            <a:r>
              <a:rPr lang="en-US" sz="6200" b="1" dirty="0">
                <a:solidFill>
                  <a:schemeClr val="accent1"/>
                </a:solidFill>
              </a:rPr>
              <a:t>tails</a:t>
            </a:r>
            <a:r>
              <a:rPr lang="en-US" sz="6200" b="1" dirty="0"/>
              <a:t>. </a:t>
            </a:r>
            <a:endParaRPr lang="es-SV" sz="6200" b="1" dirty="0"/>
          </a:p>
        </p:txBody>
      </p:sp>
    </p:spTree>
    <p:extLst>
      <p:ext uri="{BB962C8B-B14F-4D97-AF65-F5344CB8AC3E}">
        <p14:creationId xmlns:p14="http://schemas.microsoft.com/office/powerpoint/2010/main" val="4286325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11 They have as </a:t>
            </a:r>
            <a:r>
              <a:rPr lang="en-US" sz="6200" b="1" dirty="0">
                <a:solidFill>
                  <a:schemeClr val="accent1"/>
                </a:solidFill>
              </a:rPr>
              <a:t>king over them</a:t>
            </a:r>
            <a:r>
              <a:rPr lang="en-US" sz="6200" b="1" dirty="0"/>
              <a:t> the </a:t>
            </a:r>
            <a:r>
              <a:rPr lang="en-US" sz="6200" b="1" dirty="0">
                <a:solidFill>
                  <a:schemeClr val="accent1"/>
                </a:solidFill>
              </a:rPr>
              <a:t>angel of the abyss</a:t>
            </a:r>
            <a:r>
              <a:rPr lang="en-US" sz="6200" b="1" dirty="0"/>
              <a:t>, whose name in </a:t>
            </a:r>
            <a:r>
              <a:rPr lang="en-US" sz="6200" b="1" dirty="0">
                <a:solidFill>
                  <a:schemeClr val="accent1"/>
                </a:solidFill>
              </a:rPr>
              <a:t>Hebrew</a:t>
            </a:r>
            <a:r>
              <a:rPr lang="en-US" sz="6200" b="1" dirty="0"/>
              <a:t> is </a:t>
            </a:r>
            <a:r>
              <a:rPr lang="en-US" sz="6200" b="1" dirty="0">
                <a:solidFill>
                  <a:schemeClr val="accent1"/>
                </a:solidFill>
              </a:rPr>
              <a:t>Abaddon</a:t>
            </a:r>
            <a:r>
              <a:rPr lang="en-US" sz="6200" b="1" dirty="0"/>
              <a:t>, and in </a:t>
            </a:r>
            <a:r>
              <a:rPr lang="en-US" sz="6200" b="1" dirty="0">
                <a:solidFill>
                  <a:schemeClr val="accent1"/>
                </a:solidFill>
              </a:rPr>
              <a:t>Greek</a:t>
            </a:r>
            <a:r>
              <a:rPr lang="en-US" sz="6200" b="1" dirty="0"/>
              <a:t>, </a:t>
            </a:r>
            <a:r>
              <a:rPr lang="en-US" sz="6200" b="1" dirty="0">
                <a:solidFill>
                  <a:schemeClr val="accent1"/>
                </a:solidFill>
              </a:rPr>
              <a:t>Apollyon</a:t>
            </a:r>
            <a:r>
              <a:rPr lang="en-US" sz="6200" b="1" dirty="0"/>
              <a:t>.</a:t>
            </a:r>
            <a:endParaRPr lang="es-SV" sz="6200" b="1" dirty="0"/>
          </a:p>
        </p:txBody>
      </p:sp>
    </p:spTree>
    <p:extLst>
      <p:ext uri="{BB962C8B-B14F-4D97-AF65-F5344CB8AC3E}">
        <p14:creationId xmlns:p14="http://schemas.microsoft.com/office/powerpoint/2010/main" val="1877083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8"/>
            <a:ext cx="11501306" cy="2954655"/>
          </a:xfrm>
          <a:prstGeom prst="rect">
            <a:avLst/>
          </a:prstGeom>
          <a:noFill/>
        </p:spPr>
        <p:txBody>
          <a:bodyPr wrap="square" anchor="ctr">
            <a:spAutoFit/>
          </a:bodyPr>
          <a:lstStyle/>
          <a:p>
            <a:r>
              <a:rPr lang="en-US" sz="6200" b="1" dirty="0"/>
              <a:t>12 The </a:t>
            </a:r>
            <a:r>
              <a:rPr lang="en-US" sz="6200" b="1" dirty="0">
                <a:solidFill>
                  <a:schemeClr val="accent1"/>
                </a:solidFill>
              </a:rPr>
              <a:t>first woe has passed</a:t>
            </a:r>
            <a:r>
              <a:rPr lang="en-US" sz="6200" b="1" dirty="0"/>
              <a:t>, but </a:t>
            </a:r>
            <a:r>
              <a:rPr lang="en-US" sz="6200" b="1" dirty="0">
                <a:solidFill>
                  <a:schemeClr val="accent1"/>
                </a:solidFill>
              </a:rPr>
              <a:t>two woes </a:t>
            </a:r>
            <a:r>
              <a:rPr lang="en-US" sz="6200" b="1" dirty="0"/>
              <a:t>are still </a:t>
            </a:r>
            <a:r>
              <a:rPr lang="en-US" sz="6200" b="1" dirty="0">
                <a:solidFill>
                  <a:schemeClr val="accent1"/>
                </a:solidFill>
              </a:rPr>
              <a:t>coming </a:t>
            </a:r>
            <a:r>
              <a:rPr lang="en-US" sz="6200" b="1" dirty="0"/>
              <a:t>after these </a:t>
            </a:r>
            <a:r>
              <a:rPr lang="en-US" sz="6200" b="1" dirty="0">
                <a:solidFill>
                  <a:schemeClr val="accent1"/>
                </a:solidFill>
              </a:rPr>
              <a:t>things</a:t>
            </a:r>
            <a:r>
              <a:rPr lang="en-US" sz="6200" b="1" dirty="0"/>
              <a:t>!</a:t>
            </a:r>
            <a:endParaRPr lang="es-SV" sz="6200" b="1" dirty="0"/>
          </a:p>
        </p:txBody>
      </p:sp>
    </p:spTree>
    <p:extLst>
      <p:ext uri="{BB962C8B-B14F-4D97-AF65-F5344CB8AC3E}">
        <p14:creationId xmlns:p14="http://schemas.microsoft.com/office/powerpoint/2010/main" val="4188120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282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2090172"/>
            <a:ext cx="12191999" cy="2677656"/>
          </a:xfrm>
          <a:prstGeom prst="rect">
            <a:avLst/>
          </a:prstGeom>
          <a:noFill/>
        </p:spPr>
        <p:txBody>
          <a:bodyPr wrap="square" anchor="ctr">
            <a:spAutoFit/>
          </a:bodyPr>
          <a:lstStyle/>
          <a:p>
            <a:pPr algn="ctr"/>
            <a:r>
              <a:rPr lang="en-US" sz="7200" dirty="0"/>
              <a:t>What is your attitude</a:t>
            </a:r>
          </a:p>
          <a:p>
            <a:pPr algn="ctr"/>
            <a:r>
              <a:rPr lang="en-US" sz="9600" dirty="0">
                <a:solidFill>
                  <a:schemeClr val="accent1"/>
                </a:solidFill>
              </a:rPr>
              <a:t>t</a:t>
            </a:r>
            <a:r>
              <a:rPr lang="en-US" sz="9600">
                <a:solidFill>
                  <a:schemeClr val="accent1"/>
                </a:solidFill>
              </a:rPr>
              <a:t>owards </a:t>
            </a:r>
            <a:r>
              <a:rPr lang="en-US" sz="9600" dirty="0">
                <a:solidFill>
                  <a:schemeClr val="accent1"/>
                </a:solidFill>
              </a:rPr>
              <a:t>sin?</a:t>
            </a:r>
            <a:endParaRPr lang="es-SV" sz="6200" dirty="0">
              <a:solidFill>
                <a:schemeClr val="accent1"/>
              </a:solidFill>
            </a:endParaRPr>
          </a:p>
        </p:txBody>
      </p:sp>
    </p:spTree>
    <p:extLst>
      <p:ext uri="{BB962C8B-B14F-4D97-AF65-F5344CB8AC3E}">
        <p14:creationId xmlns:p14="http://schemas.microsoft.com/office/powerpoint/2010/main" val="1358825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8847"/>
            <a:ext cx="10915650" cy="6740307"/>
          </a:xfrm>
          <a:prstGeom prst="rect">
            <a:avLst/>
          </a:prstGeom>
          <a:noFill/>
        </p:spPr>
        <p:txBody>
          <a:bodyPr wrap="square" anchor="ctr">
            <a:spAutoFit/>
          </a:bodyPr>
          <a:lstStyle/>
          <a:p>
            <a:pPr algn="ctr"/>
            <a:r>
              <a:rPr lang="en-US" sz="9600" dirty="0"/>
              <a:t>The Sixth Trumpet:</a:t>
            </a:r>
          </a:p>
          <a:p>
            <a:pPr algn="ctr"/>
            <a:r>
              <a:rPr lang="en-US" sz="9600" dirty="0"/>
              <a:t>Demonic Culture Judged</a:t>
            </a:r>
          </a:p>
          <a:p>
            <a:pPr algn="ctr"/>
            <a:r>
              <a:rPr lang="en-US" sz="7200" dirty="0">
                <a:solidFill>
                  <a:schemeClr val="accent1"/>
                </a:solidFill>
              </a:rPr>
              <a:t>(Revelation 9:13-21)</a:t>
            </a:r>
          </a:p>
          <a:p>
            <a:pPr algn="ctr"/>
            <a:endParaRPr lang="en-US" sz="7200" dirty="0"/>
          </a:p>
        </p:txBody>
      </p:sp>
    </p:spTree>
    <p:extLst>
      <p:ext uri="{BB962C8B-B14F-4D97-AF65-F5344CB8AC3E}">
        <p14:creationId xmlns:p14="http://schemas.microsoft.com/office/powerpoint/2010/main" val="2864743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13 Then the </a:t>
            </a:r>
            <a:r>
              <a:rPr lang="en-US" sz="6200" b="1" dirty="0">
                <a:solidFill>
                  <a:schemeClr val="accent1"/>
                </a:solidFill>
              </a:rPr>
              <a:t>sixth angel</a:t>
            </a:r>
            <a:r>
              <a:rPr lang="en-US" sz="6200" b="1" dirty="0"/>
              <a:t> blew his </a:t>
            </a:r>
            <a:r>
              <a:rPr lang="en-US" sz="6200" b="1" dirty="0">
                <a:solidFill>
                  <a:schemeClr val="accent1"/>
                </a:solidFill>
              </a:rPr>
              <a:t>trumpet</a:t>
            </a:r>
            <a:r>
              <a:rPr lang="en-US" sz="6200" b="1" dirty="0"/>
              <a:t>, and I heard a </a:t>
            </a:r>
            <a:r>
              <a:rPr lang="en-US" sz="6200" b="1" dirty="0">
                <a:solidFill>
                  <a:schemeClr val="accent1"/>
                </a:solidFill>
              </a:rPr>
              <a:t>single voice</a:t>
            </a:r>
            <a:r>
              <a:rPr lang="en-US" sz="6200" b="1" dirty="0"/>
              <a:t> coming from the </a:t>
            </a:r>
            <a:r>
              <a:rPr lang="en-US" sz="6200" b="1" dirty="0">
                <a:solidFill>
                  <a:schemeClr val="accent1"/>
                </a:solidFill>
              </a:rPr>
              <a:t>horns</a:t>
            </a:r>
            <a:r>
              <a:rPr lang="en-US" sz="6200" b="1" dirty="0"/>
              <a:t> on the </a:t>
            </a:r>
            <a:r>
              <a:rPr lang="en-US" sz="6200" b="1" dirty="0">
                <a:solidFill>
                  <a:schemeClr val="accent1"/>
                </a:solidFill>
              </a:rPr>
              <a:t>golden altar </a:t>
            </a:r>
            <a:r>
              <a:rPr lang="en-US" sz="6200" b="1" dirty="0"/>
              <a:t>that is </a:t>
            </a:r>
            <a:r>
              <a:rPr lang="en-US" sz="6200" b="1" dirty="0">
                <a:solidFill>
                  <a:schemeClr val="accent1"/>
                </a:solidFill>
              </a:rPr>
              <a:t>before God</a:t>
            </a:r>
            <a:r>
              <a:rPr lang="en-US" sz="6200" b="1" dirty="0"/>
              <a:t>, </a:t>
            </a:r>
            <a:endParaRPr lang="es-SV" sz="6200" b="1" dirty="0"/>
          </a:p>
        </p:txBody>
      </p:sp>
    </p:spTree>
    <p:extLst>
      <p:ext uri="{BB962C8B-B14F-4D97-AF65-F5344CB8AC3E}">
        <p14:creationId xmlns:p14="http://schemas.microsoft.com/office/powerpoint/2010/main" val="340671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1474620"/>
            <a:ext cx="11526473" cy="3908762"/>
          </a:xfrm>
          <a:prstGeom prst="rect">
            <a:avLst/>
          </a:prstGeom>
          <a:noFill/>
        </p:spPr>
        <p:txBody>
          <a:bodyPr wrap="square" anchor="ctr">
            <a:spAutoFit/>
          </a:bodyPr>
          <a:lstStyle/>
          <a:p>
            <a:r>
              <a:rPr lang="en-US" sz="6200" b="1" dirty="0"/>
              <a:t>• Written by John, to encourage the persecuted Church and future generations of Christians</a:t>
            </a:r>
          </a:p>
        </p:txBody>
      </p:sp>
    </p:spTree>
    <p:extLst>
      <p:ext uri="{BB962C8B-B14F-4D97-AF65-F5344CB8AC3E}">
        <p14:creationId xmlns:p14="http://schemas.microsoft.com/office/powerpoint/2010/main" val="905920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2"/>
            <a:ext cx="11501306" cy="4862870"/>
          </a:xfrm>
          <a:prstGeom prst="rect">
            <a:avLst/>
          </a:prstGeom>
          <a:noFill/>
        </p:spPr>
        <p:txBody>
          <a:bodyPr wrap="square" anchor="ctr">
            <a:spAutoFit/>
          </a:bodyPr>
          <a:lstStyle/>
          <a:p>
            <a:r>
              <a:rPr lang="en-US" sz="6200" b="1" dirty="0"/>
              <a:t>14 saying to the </a:t>
            </a:r>
            <a:r>
              <a:rPr lang="en-US" sz="6200" b="1" dirty="0">
                <a:solidFill>
                  <a:schemeClr val="accent1"/>
                </a:solidFill>
              </a:rPr>
              <a:t>sixth angel</a:t>
            </a:r>
            <a:r>
              <a:rPr lang="en-US" sz="6200" b="1" dirty="0"/>
              <a:t>, the one holding the trumpet, “</a:t>
            </a:r>
            <a:r>
              <a:rPr lang="en-US" sz="6200" b="1" dirty="0">
                <a:solidFill>
                  <a:schemeClr val="accent1"/>
                </a:solidFill>
              </a:rPr>
              <a:t>Set free the four angels who are bound at the great river Euphrates!</a:t>
            </a:r>
            <a:r>
              <a:rPr lang="en-US" sz="6200" b="1" dirty="0"/>
              <a:t>” </a:t>
            </a:r>
            <a:endParaRPr lang="es-SV" sz="6200" b="1" dirty="0"/>
          </a:p>
        </p:txBody>
      </p:sp>
    </p:spTree>
    <p:extLst>
      <p:ext uri="{BB962C8B-B14F-4D97-AF65-F5344CB8AC3E}">
        <p14:creationId xmlns:p14="http://schemas.microsoft.com/office/powerpoint/2010/main" val="4184420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15 Then the </a:t>
            </a:r>
            <a:r>
              <a:rPr lang="en-US" sz="6200" b="1" dirty="0">
                <a:solidFill>
                  <a:schemeClr val="accent1"/>
                </a:solidFill>
              </a:rPr>
              <a:t>four angels</a:t>
            </a:r>
            <a:r>
              <a:rPr lang="en-US" sz="6200" b="1" dirty="0"/>
              <a:t> who had been </a:t>
            </a:r>
            <a:r>
              <a:rPr lang="en-US" sz="6200" b="1" dirty="0">
                <a:solidFill>
                  <a:schemeClr val="accent1"/>
                </a:solidFill>
              </a:rPr>
              <a:t>prepared</a:t>
            </a:r>
            <a:r>
              <a:rPr lang="en-US" sz="6200" b="1" dirty="0"/>
              <a:t> for this </a:t>
            </a:r>
            <a:r>
              <a:rPr lang="en-US" sz="6200" b="1" dirty="0">
                <a:solidFill>
                  <a:schemeClr val="accent1"/>
                </a:solidFill>
              </a:rPr>
              <a:t>hour, day, month, and year </a:t>
            </a:r>
            <a:r>
              <a:rPr lang="en-US" sz="6200" b="1" dirty="0"/>
              <a:t>were </a:t>
            </a:r>
            <a:r>
              <a:rPr lang="en-US" sz="6200" b="1" dirty="0">
                <a:solidFill>
                  <a:schemeClr val="accent1"/>
                </a:solidFill>
              </a:rPr>
              <a:t>set free </a:t>
            </a:r>
            <a:r>
              <a:rPr lang="en-US" sz="6200" b="1" dirty="0"/>
              <a:t>to </a:t>
            </a:r>
            <a:r>
              <a:rPr lang="en-US" sz="6200" b="1" dirty="0">
                <a:solidFill>
                  <a:schemeClr val="accent1"/>
                </a:solidFill>
              </a:rPr>
              <a:t>kill a third of humanity</a:t>
            </a:r>
            <a:r>
              <a:rPr lang="en-US" sz="6200" b="1" dirty="0"/>
              <a:t>. </a:t>
            </a:r>
            <a:endParaRPr lang="es-SV" sz="6200" b="1" dirty="0"/>
          </a:p>
        </p:txBody>
      </p:sp>
    </p:spTree>
    <p:extLst>
      <p:ext uri="{BB962C8B-B14F-4D97-AF65-F5344CB8AC3E}">
        <p14:creationId xmlns:p14="http://schemas.microsoft.com/office/powerpoint/2010/main" val="279067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8"/>
            <a:ext cx="11501306" cy="2954655"/>
          </a:xfrm>
          <a:prstGeom prst="rect">
            <a:avLst/>
          </a:prstGeom>
          <a:noFill/>
        </p:spPr>
        <p:txBody>
          <a:bodyPr wrap="square" anchor="ctr">
            <a:spAutoFit/>
          </a:bodyPr>
          <a:lstStyle/>
          <a:p>
            <a:r>
              <a:rPr lang="en-US" sz="6200" b="1" dirty="0"/>
              <a:t>16 The number of </a:t>
            </a:r>
            <a:r>
              <a:rPr lang="en-US" sz="6200" b="1" dirty="0">
                <a:solidFill>
                  <a:schemeClr val="accent1"/>
                </a:solidFill>
              </a:rPr>
              <a:t>soldiers</a:t>
            </a:r>
            <a:r>
              <a:rPr lang="en-US" sz="6200" b="1" dirty="0"/>
              <a:t> on </a:t>
            </a:r>
            <a:r>
              <a:rPr lang="en-US" sz="6200" b="1" dirty="0">
                <a:solidFill>
                  <a:schemeClr val="accent1"/>
                </a:solidFill>
              </a:rPr>
              <a:t>horseback</a:t>
            </a:r>
            <a:r>
              <a:rPr lang="en-US" sz="6200" b="1" dirty="0"/>
              <a:t> was </a:t>
            </a:r>
            <a:r>
              <a:rPr lang="en-US" sz="6200" b="1" dirty="0">
                <a:solidFill>
                  <a:schemeClr val="accent1"/>
                </a:solidFill>
              </a:rPr>
              <a:t>200,000,000</a:t>
            </a:r>
            <a:r>
              <a:rPr lang="en-US" sz="6200" b="1" dirty="0"/>
              <a:t>; I heard their number. </a:t>
            </a:r>
            <a:endParaRPr lang="es-SV" sz="6200" b="1" dirty="0"/>
          </a:p>
        </p:txBody>
      </p:sp>
    </p:spTree>
    <p:extLst>
      <p:ext uri="{BB962C8B-B14F-4D97-AF65-F5344CB8AC3E}">
        <p14:creationId xmlns:p14="http://schemas.microsoft.com/office/powerpoint/2010/main" val="2545549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4"/>
            <a:ext cx="11501306" cy="6771084"/>
          </a:xfrm>
          <a:prstGeom prst="rect">
            <a:avLst/>
          </a:prstGeom>
          <a:noFill/>
        </p:spPr>
        <p:txBody>
          <a:bodyPr wrap="square" anchor="ctr">
            <a:spAutoFit/>
          </a:bodyPr>
          <a:lstStyle/>
          <a:p>
            <a:r>
              <a:rPr lang="en-US" sz="6200" b="1" dirty="0"/>
              <a:t>17 Now this is what the </a:t>
            </a:r>
            <a:r>
              <a:rPr lang="en-US" sz="6200" b="1" dirty="0">
                <a:solidFill>
                  <a:schemeClr val="accent1"/>
                </a:solidFill>
              </a:rPr>
              <a:t>horses</a:t>
            </a:r>
            <a:r>
              <a:rPr lang="en-US" sz="6200" b="1" dirty="0"/>
              <a:t> and their </a:t>
            </a:r>
            <a:r>
              <a:rPr lang="en-US" sz="6200" b="1" dirty="0">
                <a:solidFill>
                  <a:schemeClr val="accent1"/>
                </a:solidFill>
              </a:rPr>
              <a:t>riders looked like </a:t>
            </a:r>
            <a:r>
              <a:rPr lang="en-US" sz="6200" b="1" dirty="0"/>
              <a:t>in my </a:t>
            </a:r>
            <a:r>
              <a:rPr lang="en-US" sz="6200" b="1" dirty="0">
                <a:solidFill>
                  <a:schemeClr val="accent1"/>
                </a:solidFill>
              </a:rPr>
              <a:t>vision</a:t>
            </a:r>
            <a:r>
              <a:rPr lang="en-US" sz="6200" b="1" dirty="0"/>
              <a:t>: The riders had breastplates that were </a:t>
            </a:r>
            <a:r>
              <a:rPr lang="en-US" sz="6200" b="1" dirty="0">
                <a:solidFill>
                  <a:schemeClr val="accent1"/>
                </a:solidFill>
              </a:rPr>
              <a:t>fiery red</a:t>
            </a:r>
            <a:r>
              <a:rPr lang="en-US" sz="6200" b="1" dirty="0"/>
              <a:t>, </a:t>
            </a:r>
            <a:r>
              <a:rPr lang="en-US" sz="6200" b="1" dirty="0">
                <a:solidFill>
                  <a:schemeClr val="accent1"/>
                </a:solidFill>
              </a:rPr>
              <a:t>dark blue</a:t>
            </a:r>
            <a:r>
              <a:rPr lang="en-US" sz="6200" b="1" dirty="0"/>
              <a:t>, and </a:t>
            </a:r>
            <a:r>
              <a:rPr lang="en-US" sz="6200" b="1" dirty="0">
                <a:solidFill>
                  <a:schemeClr val="accent1"/>
                </a:solidFill>
              </a:rPr>
              <a:t>sulfurous yellow </a:t>
            </a:r>
            <a:r>
              <a:rPr lang="en-US" sz="6200" b="1" dirty="0"/>
              <a:t>in color. </a:t>
            </a:r>
            <a:endParaRPr lang="es-SV" sz="6200" b="1" dirty="0"/>
          </a:p>
        </p:txBody>
      </p:sp>
    </p:spTree>
    <p:extLst>
      <p:ext uri="{BB962C8B-B14F-4D97-AF65-F5344CB8AC3E}">
        <p14:creationId xmlns:p14="http://schemas.microsoft.com/office/powerpoint/2010/main" val="3952273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18 </a:t>
            </a:r>
            <a:r>
              <a:rPr lang="en-US" sz="6200" b="1" dirty="0">
                <a:solidFill>
                  <a:schemeClr val="accent1"/>
                </a:solidFill>
              </a:rPr>
              <a:t>A third of humanity </a:t>
            </a:r>
            <a:r>
              <a:rPr lang="en-US" sz="6200" b="1" dirty="0"/>
              <a:t>was </a:t>
            </a:r>
            <a:r>
              <a:rPr lang="en-US" sz="6200" b="1" dirty="0">
                <a:solidFill>
                  <a:schemeClr val="accent1"/>
                </a:solidFill>
              </a:rPr>
              <a:t>killed by these three plagues</a:t>
            </a:r>
            <a:r>
              <a:rPr lang="en-US" sz="6200" b="1" dirty="0"/>
              <a:t>, that is, by the </a:t>
            </a:r>
            <a:r>
              <a:rPr lang="en-US" sz="6200" b="1" dirty="0">
                <a:solidFill>
                  <a:schemeClr val="accent1"/>
                </a:solidFill>
              </a:rPr>
              <a:t>fire</a:t>
            </a:r>
            <a:r>
              <a:rPr lang="en-US" sz="6200" b="1" dirty="0"/>
              <a:t>, the </a:t>
            </a:r>
            <a:r>
              <a:rPr lang="en-US" sz="6200" b="1" dirty="0">
                <a:solidFill>
                  <a:schemeClr val="accent1"/>
                </a:solidFill>
              </a:rPr>
              <a:t>smoke</a:t>
            </a:r>
            <a:r>
              <a:rPr lang="en-US" sz="6200" b="1" dirty="0"/>
              <a:t>, and the </a:t>
            </a:r>
            <a:r>
              <a:rPr lang="en-US" sz="6200" b="1" dirty="0">
                <a:solidFill>
                  <a:schemeClr val="accent1"/>
                </a:solidFill>
              </a:rPr>
              <a:t>sulfur</a:t>
            </a:r>
            <a:r>
              <a:rPr lang="en-US" sz="6200" b="1" dirty="0"/>
              <a:t> that came out of their mouths. </a:t>
            </a:r>
            <a:endParaRPr lang="es-SV" sz="6200" b="1" dirty="0"/>
          </a:p>
        </p:txBody>
      </p:sp>
    </p:spTree>
    <p:extLst>
      <p:ext uri="{BB962C8B-B14F-4D97-AF65-F5344CB8AC3E}">
        <p14:creationId xmlns:p14="http://schemas.microsoft.com/office/powerpoint/2010/main" val="3732703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19 For the </a:t>
            </a:r>
            <a:r>
              <a:rPr lang="en-US" sz="6200" b="1" dirty="0">
                <a:solidFill>
                  <a:schemeClr val="accent1"/>
                </a:solidFill>
              </a:rPr>
              <a:t>power</a:t>
            </a:r>
            <a:r>
              <a:rPr lang="en-US" sz="6200" b="1" dirty="0"/>
              <a:t> of the </a:t>
            </a:r>
            <a:r>
              <a:rPr lang="en-US" sz="6200" b="1" dirty="0">
                <a:solidFill>
                  <a:schemeClr val="accent1"/>
                </a:solidFill>
              </a:rPr>
              <a:t>horses </a:t>
            </a:r>
            <a:r>
              <a:rPr lang="en-US" sz="6200" b="1" dirty="0"/>
              <a:t>resides in their mouths and </a:t>
            </a:r>
            <a:r>
              <a:rPr lang="en-US" sz="6200" b="1" dirty="0">
                <a:solidFill>
                  <a:schemeClr val="accent1"/>
                </a:solidFill>
              </a:rPr>
              <a:t>in their tails </a:t>
            </a:r>
            <a:r>
              <a:rPr lang="en-US" sz="6200" b="1" dirty="0"/>
              <a:t>because their tails are like </a:t>
            </a:r>
            <a:r>
              <a:rPr lang="en-US" sz="6200" b="1" dirty="0">
                <a:solidFill>
                  <a:schemeClr val="accent1"/>
                </a:solidFill>
              </a:rPr>
              <a:t>snakes</a:t>
            </a:r>
            <a:r>
              <a:rPr lang="en-US" sz="6200" b="1" dirty="0"/>
              <a:t>, having heads that </a:t>
            </a:r>
            <a:r>
              <a:rPr lang="en-US" sz="6200" b="1" dirty="0">
                <a:solidFill>
                  <a:schemeClr val="accent1"/>
                </a:solidFill>
              </a:rPr>
              <a:t>inflict injuries</a:t>
            </a:r>
            <a:r>
              <a:rPr lang="en-US" sz="6200" b="1" dirty="0"/>
              <a:t>. </a:t>
            </a:r>
            <a:endParaRPr lang="es-SV" sz="6200" b="1" dirty="0"/>
          </a:p>
        </p:txBody>
      </p:sp>
    </p:spTree>
    <p:extLst>
      <p:ext uri="{BB962C8B-B14F-4D97-AF65-F5344CB8AC3E}">
        <p14:creationId xmlns:p14="http://schemas.microsoft.com/office/powerpoint/2010/main" val="457217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20 The rest of </a:t>
            </a:r>
            <a:r>
              <a:rPr lang="en-US" sz="6200" b="1" dirty="0">
                <a:solidFill>
                  <a:schemeClr val="accent1"/>
                </a:solidFill>
              </a:rPr>
              <a:t>humanity</a:t>
            </a:r>
            <a:r>
              <a:rPr lang="en-US" sz="6200" b="1" dirty="0"/>
              <a:t>, who had </a:t>
            </a:r>
            <a:r>
              <a:rPr lang="en-US" sz="6200" b="1" dirty="0">
                <a:solidFill>
                  <a:schemeClr val="accent1"/>
                </a:solidFill>
              </a:rPr>
              <a:t>not </a:t>
            </a:r>
            <a:r>
              <a:rPr lang="en-US" sz="6200" b="1" dirty="0"/>
              <a:t>been </a:t>
            </a:r>
            <a:r>
              <a:rPr lang="en-US" sz="6200" b="1" dirty="0">
                <a:solidFill>
                  <a:schemeClr val="accent1"/>
                </a:solidFill>
              </a:rPr>
              <a:t>killed</a:t>
            </a:r>
            <a:r>
              <a:rPr lang="en-US" sz="6200" b="1" dirty="0"/>
              <a:t> by these plagues, </a:t>
            </a:r>
            <a:r>
              <a:rPr lang="en-US" sz="6200" b="1" dirty="0">
                <a:solidFill>
                  <a:schemeClr val="accent1"/>
                </a:solidFill>
              </a:rPr>
              <a:t>did not repent </a:t>
            </a:r>
            <a:r>
              <a:rPr lang="en-US" sz="6200" b="1" dirty="0"/>
              <a:t>of the works of their hands so that they </a:t>
            </a:r>
            <a:r>
              <a:rPr lang="en-US" sz="6200" b="1" dirty="0">
                <a:solidFill>
                  <a:schemeClr val="accent1"/>
                </a:solidFill>
              </a:rPr>
              <a:t>did not stop worshiping demons</a:t>
            </a:r>
            <a:endParaRPr lang="es-SV" sz="6200" b="1" dirty="0">
              <a:solidFill>
                <a:schemeClr val="accent1"/>
              </a:solidFill>
            </a:endParaRPr>
          </a:p>
        </p:txBody>
      </p:sp>
    </p:spTree>
    <p:extLst>
      <p:ext uri="{BB962C8B-B14F-4D97-AF65-F5344CB8AC3E}">
        <p14:creationId xmlns:p14="http://schemas.microsoft.com/office/powerpoint/2010/main" val="861692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4"/>
            <a:ext cx="11501306" cy="3908762"/>
          </a:xfrm>
          <a:prstGeom prst="rect">
            <a:avLst/>
          </a:prstGeom>
          <a:noFill/>
        </p:spPr>
        <p:txBody>
          <a:bodyPr wrap="square" anchor="ctr">
            <a:spAutoFit/>
          </a:bodyPr>
          <a:lstStyle/>
          <a:p>
            <a:r>
              <a:rPr lang="en-US" sz="6200" b="1" dirty="0"/>
              <a:t>and </a:t>
            </a:r>
            <a:r>
              <a:rPr lang="en-US" sz="6200" b="1" dirty="0">
                <a:solidFill>
                  <a:schemeClr val="accent1"/>
                </a:solidFill>
              </a:rPr>
              <a:t>idols</a:t>
            </a:r>
            <a:r>
              <a:rPr lang="en-US" sz="6200" b="1" dirty="0"/>
              <a:t> made of gold, silver, bronze, stone, and wood—</a:t>
            </a:r>
            <a:r>
              <a:rPr lang="en-US" sz="6200" b="1" dirty="0">
                <a:solidFill>
                  <a:schemeClr val="accent1"/>
                </a:solidFill>
              </a:rPr>
              <a:t>idols that cannot see or hear or walk about</a:t>
            </a:r>
            <a:r>
              <a:rPr lang="en-US" sz="6200" b="1" dirty="0"/>
              <a:t>.</a:t>
            </a:r>
            <a:endParaRPr lang="es-SV" sz="6200" b="1" dirty="0"/>
          </a:p>
        </p:txBody>
      </p:sp>
    </p:spTree>
    <p:extLst>
      <p:ext uri="{BB962C8B-B14F-4D97-AF65-F5344CB8AC3E}">
        <p14:creationId xmlns:p14="http://schemas.microsoft.com/office/powerpoint/2010/main" val="101401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0"/>
            <a:ext cx="11501306" cy="4862870"/>
          </a:xfrm>
          <a:prstGeom prst="rect">
            <a:avLst/>
          </a:prstGeom>
          <a:noFill/>
        </p:spPr>
        <p:txBody>
          <a:bodyPr wrap="square" anchor="ctr">
            <a:spAutoFit/>
          </a:bodyPr>
          <a:lstStyle/>
          <a:p>
            <a:r>
              <a:rPr lang="en-US" sz="6200" b="1" dirty="0"/>
              <a:t>21 Furthermore, they </a:t>
            </a:r>
            <a:r>
              <a:rPr lang="en-US" sz="6200" b="1" dirty="0">
                <a:solidFill>
                  <a:schemeClr val="accent1"/>
                </a:solidFill>
              </a:rPr>
              <a:t>did not repent</a:t>
            </a:r>
            <a:r>
              <a:rPr lang="en-US" sz="6200" b="1" dirty="0"/>
              <a:t> of their </a:t>
            </a:r>
            <a:r>
              <a:rPr lang="en-US" sz="6200" b="1" dirty="0">
                <a:solidFill>
                  <a:schemeClr val="accent1"/>
                </a:solidFill>
              </a:rPr>
              <a:t>murders</a:t>
            </a:r>
            <a:r>
              <a:rPr lang="en-US" sz="6200" b="1" dirty="0"/>
              <a:t>, of their </a:t>
            </a:r>
            <a:r>
              <a:rPr lang="en-US" sz="6200" b="1" dirty="0">
                <a:solidFill>
                  <a:schemeClr val="accent1"/>
                </a:solidFill>
              </a:rPr>
              <a:t>magic spells</a:t>
            </a:r>
            <a:r>
              <a:rPr lang="en-US" sz="6200" b="1" dirty="0"/>
              <a:t>, of their </a:t>
            </a:r>
            <a:r>
              <a:rPr lang="en-US" sz="6200" b="1" dirty="0">
                <a:solidFill>
                  <a:schemeClr val="accent1"/>
                </a:solidFill>
              </a:rPr>
              <a:t>sexual immorality</a:t>
            </a:r>
            <a:r>
              <a:rPr lang="en-US" sz="6200" b="1" dirty="0"/>
              <a:t>, or of their </a:t>
            </a:r>
            <a:r>
              <a:rPr lang="en-US" sz="6200" b="1" dirty="0">
                <a:solidFill>
                  <a:schemeClr val="accent1"/>
                </a:solidFill>
              </a:rPr>
              <a:t>stealing</a:t>
            </a:r>
            <a:r>
              <a:rPr lang="en-US" sz="6200" b="1" dirty="0"/>
              <a:t>.</a:t>
            </a:r>
            <a:endParaRPr lang="es-SV" sz="6200" b="1" dirty="0"/>
          </a:p>
        </p:txBody>
      </p:sp>
    </p:spTree>
    <p:extLst>
      <p:ext uri="{BB962C8B-B14F-4D97-AF65-F5344CB8AC3E}">
        <p14:creationId xmlns:p14="http://schemas.microsoft.com/office/powerpoint/2010/main" val="2775086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24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3"/>
            <a:ext cx="11526473" cy="5816977"/>
          </a:xfrm>
          <a:prstGeom prst="rect">
            <a:avLst/>
          </a:prstGeom>
          <a:noFill/>
        </p:spPr>
        <p:txBody>
          <a:bodyPr wrap="square" anchor="ctr">
            <a:spAutoFit/>
          </a:bodyPr>
          <a:lstStyle/>
          <a:p>
            <a:r>
              <a:rPr lang="en-US" sz="6200" b="1" dirty="0"/>
              <a:t>• Written to remind and reveal God’s character, purposes, and plans for redemption, restoration, and justice.</a:t>
            </a:r>
            <a:endParaRPr lang="es-SV" sz="6200" b="1" dirty="0"/>
          </a:p>
          <a:p>
            <a:endParaRPr lang="en-US" sz="6200" b="1" dirty="0"/>
          </a:p>
        </p:txBody>
      </p:sp>
    </p:spTree>
    <p:extLst>
      <p:ext uri="{BB962C8B-B14F-4D97-AF65-F5344CB8AC3E}">
        <p14:creationId xmlns:p14="http://schemas.microsoft.com/office/powerpoint/2010/main" val="1883510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1351508"/>
            <a:ext cx="12191999" cy="4154984"/>
          </a:xfrm>
          <a:prstGeom prst="rect">
            <a:avLst/>
          </a:prstGeom>
          <a:noFill/>
        </p:spPr>
        <p:txBody>
          <a:bodyPr wrap="square" anchor="ctr">
            <a:spAutoFit/>
          </a:bodyPr>
          <a:lstStyle/>
          <a:p>
            <a:pPr algn="ctr"/>
            <a:r>
              <a:rPr lang="en-US" sz="7200" dirty="0"/>
              <a:t>What is your </a:t>
            </a:r>
          </a:p>
          <a:p>
            <a:pPr algn="ctr"/>
            <a:r>
              <a:rPr lang="en-US" sz="9600" dirty="0">
                <a:solidFill>
                  <a:schemeClr val="accent1"/>
                </a:solidFill>
              </a:rPr>
              <a:t>‘repentance </a:t>
            </a:r>
            <a:r>
              <a:rPr lang="en-US" sz="9600">
                <a:solidFill>
                  <a:schemeClr val="accent1"/>
                </a:solidFill>
              </a:rPr>
              <a:t>sensativity’ </a:t>
            </a:r>
            <a:r>
              <a:rPr lang="en-US" sz="9600" dirty="0">
                <a:solidFill>
                  <a:schemeClr val="accent1"/>
                </a:solidFill>
              </a:rPr>
              <a:t>level?</a:t>
            </a:r>
            <a:endParaRPr lang="es-SV" sz="6200" dirty="0">
              <a:solidFill>
                <a:schemeClr val="accent1"/>
              </a:solidFill>
            </a:endParaRPr>
          </a:p>
        </p:txBody>
      </p:sp>
    </p:spTree>
    <p:extLst>
      <p:ext uri="{BB962C8B-B14F-4D97-AF65-F5344CB8AC3E}">
        <p14:creationId xmlns:p14="http://schemas.microsoft.com/office/powerpoint/2010/main" val="156474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109057" y="-295693"/>
            <a:ext cx="12415707"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18530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9938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6"/>
            <a:ext cx="11526473" cy="5816977"/>
          </a:xfrm>
          <a:prstGeom prst="rect">
            <a:avLst/>
          </a:prstGeom>
          <a:noFill/>
        </p:spPr>
        <p:txBody>
          <a:bodyPr wrap="square" anchor="ctr">
            <a:spAutoFit/>
          </a:bodyPr>
          <a:lstStyle/>
          <a:p>
            <a:r>
              <a:rPr lang="en-US" sz="6200" b="1" dirty="0"/>
              <a:t>•  Dense with </a:t>
            </a:r>
            <a:r>
              <a:rPr lang="en-US" sz="6200" b="1" i="1" dirty="0"/>
              <a:t>prophetic language</a:t>
            </a:r>
            <a:r>
              <a:rPr lang="en-US" sz="6200" b="1" dirty="0"/>
              <a:t> (symbols and images, similes, hyperbole, wordplay, creative math, layered meanings, and mixed metaphors)</a:t>
            </a:r>
            <a:endParaRPr lang="es-SV" sz="6200" b="1" dirty="0"/>
          </a:p>
        </p:txBody>
      </p:sp>
    </p:spTree>
    <p:extLst>
      <p:ext uri="{BB962C8B-B14F-4D97-AF65-F5344CB8AC3E}">
        <p14:creationId xmlns:p14="http://schemas.microsoft.com/office/powerpoint/2010/main" val="180333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997570"/>
            <a:ext cx="11526473" cy="4862870"/>
          </a:xfrm>
          <a:prstGeom prst="rect">
            <a:avLst/>
          </a:prstGeom>
          <a:noFill/>
        </p:spPr>
        <p:txBody>
          <a:bodyPr wrap="square" anchor="ctr">
            <a:spAutoFit/>
          </a:bodyPr>
          <a:lstStyle/>
          <a:p>
            <a:r>
              <a:rPr lang="en-US" sz="6200" b="1" dirty="0"/>
              <a:t>• Filled with references from all across the Bible, and the ancient world (think ‘easter eggs’ from scripture and past culture)</a:t>
            </a:r>
            <a:endParaRPr lang="es-SV" sz="6200" b="1" dirty="0"/>
          </a:p>
        </p:txBody>
      </p:sp>
    </p:spTree>
    <p:extLst>
      <p:ext uri="{BB962C8B-B14F-4D97-AF65-F5344CB8AC3E}">
        <p14:creationId xmlns:p14="http://schemas.microsoft.com/office/powerpoint/2010/main" val="149406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82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is Jesus - The Birth of Jesus (Matthew 1.18-25)</Template>
  <TotalTime>31801</TotalTime>
  <Words>1390</Words>
  <Application>Microsoft Office PowerPoint</Application>
  <PresentationFormat>Widescreen</PresentationFormat>
  <Paragraphs>67</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Bookman Old Style</vt:lpstr>
      <vt:lpstr>Calibri</vt:lpstr>
      <vt:lpstr>Rockwell</vt:lpstr>
      <vt:lpstr>Damask</vt:lpstr>
      <vt:lpstr> </vt:lpstr>
      <vt:lpstr>The Seven Trumpets of judgement</vt:lpstr>
      <vt:lpstr> </vt:lpstr>
      <vt:lpstr>PowerPoint Presentation</vt:lpstr>
      <vt:lpstr>PowerPoint Presentation</vt:lpstr>
      <vt:lpstr>PowerPoint Presentation</vt:lpstr>
      <vt:lpstr>PowerPoint Presentation</vt:lpstr>
      <vt:lpstr>PowerPoint Presentation</vt:lpstr>
      <vt:lpstr>PowerPoint Presentation</vt:lpstr>
      <vt:lpstr>The Seven Trumpets of judgement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Theodore Jedlicka</cp:lastModifiedBy>
  <cp:revision>320</cp:revision>
  <dcterms:created xsi:type="dcterms:W3CDTF">2021-10-29T21:27:40Z</dcterms:created>
  <dcterms:modified xsi:type="dcterms:W3CDTF">2024-04-20T14:13:54Z</dcterms:modified>
</cp:coreProperties>
</file>