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8" r:id="rId1"/>
  </p:sldMasterIdLst>
  <p:notesMasterIdLst>
    <p:notesMasterId r:id="rId56"/>
  </p:notesMasterIdLst>
  <p:sldIdLst>
    <p:sldId id="325" r:id="rId2"/>
    <p:sldId id="297" r:id="rId3"/>
    <p:sldId id="604" r:id="rId4"/>
    <p:sldId id="437" r:id="rId5"/>
    <p:sldId id="642" r:id="rId6"/>
    <p:sldId id="644" r:id="rId7"/>
    <p:sldId id="643" r:id="rId8"/>
    <p:sldId id="646" r:id="rId9"/>
    <p:sldId id="438" r:id="rId10"/>
    <p:sldId id="640" r:id="rId11"/>
    <p:sldId id="595" r:id="rId12"/>
    <p:sldId id="596" r:id="rId13"/>
    <p:sldId id="608" r:id="rId14"/>
    <p:sldId id="609" r:id="rId15"/>
    <p:sldId id="610" r:id="rId16"/>
    <p:sldId id="611" r:id="rId17"/>
    <p:sldId id="612" r:id="rId18"/>
    <p:sldId id="613" r:id="rId19"/>
    <p:sldId id="614" r:id="rId20"/>
    <p:sldId id="615" r:id="rId21"/>
    <p:sldId id="616" r:id="rId22"/>
    <p:sldId id="617" r:id="rId23"/>
    <p:sldId id="618" r:id="rId24"/>
    <p:sldId id="619" r:id="rId25"/>
    <p:sldId id="620" r:id="rId26"/>
    <p:sldId id="621" r:id="rId27"/>
    <p:sldId id="638" r:id="rId28"/>
    <p:sldId id="639" r:id="rId29"/>
    <p:sldId id="622" r:id="rId30"/>
    <p:sldId id="623" r:id="rId31"/>
    <p:sldId id="624" r:id="rId32"/>
    <p:sldId id="625" r:id="rId33"/>
    <p:sldId id="626" r:id="rId34"/>
    <p:sldId id="479" r:id="rId35"/>
    <p:sldId id="383" r:id="rId36"/>
    <p:sldId id="641" r:id="rId37"/>
    <p:sldId id="627" r:id="rId38"/>
    <p:sldId id="628" r:id="rId39"/>
    <p:sldId id="629" r:id="rId40"/>
    <p:sldId id="630" r:id="rId41"/>
    <p:sldId id="631" r:id="rId42"/>
    <p:sldId id="632" r:id="rId43"/>
    <p:sldId id="633" r:id="rId44"/>
    <p:sldId id="634" r:id="rId45"/>
    <p:sldId id="647" r:id="rId46"/>
    <p:sldId id="648" r:id="rId47"/>
    <p:sldId id="649" r:id="rId48"/>
    <p:sldId id="635" r:id="rId49"/>
    <p:sldId id="636" r:id="rId50"/>
    <p:sldId id="650" r:id="rId51"/>
    <p:sldId id="566" r:id="rId52"/>
    <p:sldId id="580" r:id="rId53"/>
    <p:sldId id="605" r:id="rId54"/>
    <p:sldId id="60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odore Jedlicka" initials="TRJ" lastIdx="1" clrIdx="0">
    <p:extLst>
      <p:ext uri="{19B8F6BF-5375-455C-9EA6-DF929625EA0E}">
        <p15:presenceInfo xmlns:p15="http://schemas.microsoft.com/office/powerpoint/2012/main" userId="Theodore Jedlic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632" autoAdjust="0"/>
  </p:normalViewPr>
  <p:slideViewPr>
    <p:cSldViewPr snapToGrid="0">
      <p:cViewPr varScale="1">
        <p:scale>
          <a:sx n="112" d="100"/>
          <a:sy n="112"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20903-83B9-48CB-BB05-1C1421E0047B}" type="datetimeFigureOut">
              <a:rPr lang="en-US" smtClean="0"/>
              <a:t>2024/04/13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5D38A-6246-4B1E-B710-9BBB5A7F5F09}" type="slidenum">
              <a:rPr lang="en-US" smtClean="0"/>
              <a:t>‹#›</a:t>
            </a:fld>
            <a:endParaRPr lang="en-US"/>
          </a:p>
        </p:txBody>
      </p:sp>
    </p:spTree>
    <p:extLst>
      <p:ext uri="{BB962C8B-B14F-4D97-AF65-F5344CB8AC3E}">
        <p14:creationId xmlns:p14="http://schemas.microsoft.com/office/powerpoint/2010/main" val="2536737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2024/04/13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919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6335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57888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490019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39700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2024/04/13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69928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2024/04/13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9984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2024/04/13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297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2024/04/13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640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2024/04/13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5536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2024/04/13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593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2024/04/13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8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2024/04/13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89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2024/04/13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31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2024/04/13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885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2024/04/13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26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2024/04/13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5646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2024/04/13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66797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B482E8-6E0E-1B4F-B1FD-C69DB9E858D9}" type="datetimeFigureOut">
              <a:rPr lang="en-US" smtClean="0"/>
              <a:pPr/>
              <a:t>2024/04/13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917364"/>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rotWithShape="1">
          <a:blip r:embed="rId2"/>
          <a:srcRect t="9322"/>
          <a:stretch/>
        </p:blipFill>
        <p:spPr>
          <a:xfrm>
            <a:off x="-1300294" y="-23441"/>
            <a:ext cx="13492294" cy="6881441"/>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47635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48C3-2D9B-419B-B254-CAD3A10C58D0}"/>
              </a:ext>
            </a:extLst>
          </p:cNvPr>
          <p:cNvSpPr>
            <a:spLocks noGrp="1"/>
          </p:cNvSpPr>
          <p:nvPr>
            <p:ph type="title"/>
          </p:nvPr>
        </p:nvSpPr>
        <p:spPr>
          <a:xfrm>
            <a:off x="600971" y="1210299"/>
            <a:ext cx="10990052" cy="3370849"/>
          </a:xfrm>
        </p:spPr>
        <p:txBody>
          <a:bodyPr>
            <a:noAutofit/>
          </a:bodyPr>
          <a:lstStyle/>
          <a:p>
            <a:r>
              <a:rPr lang="en-US" sz="9200" b="1" dirty="0"/>
              <a:t>The Seven Trumpets of judgement</a:t>
            </a:r>
          </a:p>
        </p:txBody>
      </p:sp>
      <p:sp>
        <p:nvSpPr>
          <p:cNvPr id="4" name="Title 1">
            <a:extLst>
              <a:ext uri="{FF2B5EF4-FFF2-40B4-BE49-F238E27FC236}">
                <a16:creationId xmlns:a16="http://schemas.microsoft.com/office/drawing/2014/main" id="{C5B5E6A5-1494-4B25-9267-800309A64C69}"/>
              </a:ext>
            </a:extLst>
          </p:cNvPr>
          <p:cNvSpPr txBox="1">
            <a:spLocks/>
          </p:cNvSpPr>
          <p:nvPr/>
        </p:nvSpPr>
        <p:spPr>
          <a:xfrm>
            <a:off x="600971" y="4581148"/>
            <a:ext cx="10990052" cy="206216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800" dirty="0"/>
              <a:t>(Revelation </a:t>
            </a:r>
            <a:r>
              <a:rPr lang="en-US" sz="6800" dirty="0" err="1"/>
              <a:t>ch</a:t>
            </a:r>
            <a:r>
              <a:rPr lang="en-US" sz="6800" dirty="0"/>
              <a:t> 8-11)</a:t>
            </a:r>
            <a:br>
              <a:rPr lang="en-US" sz="6800" dirty="0"/>
            </a:br>
            <a:endParaRPr lang="en-US" sz="6800" dirty="0"/>
          </a:p>
        </p:txBody>
      </p:sp>
    </p:spTree>
    <p:extLst>
      <p:ext uri="{BB962C8B-B14F-4D97-AF65-F5344CB8AC3E}">
        <p14:creationId xmlns:p14="http://schemas.microsoft.com/office/powerpoint/2010/main" val="88609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536174"/>
            <a:ext cx="10915650" cy="3785652"/>
          </a:xfrm>
          <a:prstGeom prst="rect">
            <a:avLst/>
          </a:prstGeom>
          <a:noFill/>
        </p:spPr>
        <p:txBody>
          <a:bodyPr wrap="square" anchor="ctr">
            <a:spAutoFit/>
          </a:bodyPr>
          <a:lstStyle/>
          <a:p>
            <a:pPr algn="ctr"/>
            <a:r>
              <a:rPr lang="en-US" sz="9600" dirty="0"/>
              <a:t>Part 1</a:t>
            </a:r>
          </a:p>
          <a:p>
            <a:pPr algn="ctr"/>
            <a:r>
              <a:rPr lang="en-US" sz="7200" dirty="0">
                <a:solidFill>
                  <a:schemeClr val="accent1"/>
                </a:solidFill>
              </a:rPr>
              <a:t>(Revelation 8:1-13)</a:t>
            </a:r>
          </a:p>
          <a:p>
            <a:pPr algn="ctr"/>
            <a:endParaRPr lang="en-US" sz="7200" dirty="0"/>
          </a:p>
        </p:txBody>
      </p:sp>
    </p:spTree>
    <p:extLst>
      <p:ext uri="{BB962C8B-B14F-4D97-AF65-F5344CB8AC3E}">
        <p14:creationId xmlns:p14="http://schemas.microsoft.com/office/powerpoint/2010/main" val="313198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1474618"/>
            <a:ext cx="11526473" cy="3908762"/>
          </a:xfrm>
          <a:prstGeom prst="rect">
            <a:avLst/>
          </a:prstGeom>
          <a:noFill/>
        </p:spPr>
        <p:txBody>
          <a:bodyPr wrap="square" anchor="ctr">
            <a:spAutoFit/>
          </a:bodyPr>
          <a:lstStyle/>
          <a:p>
            <a:r>
              <a:rPr lang="en-US" sz="6200" b="1" dirty="0"/>
              <a:t>8:1 Now when the Lamb opened the seventh seal there was silence in heaven for about half an hour. </a:t>
            </a:r>
            <a:endParaRPr lang="es-SV" sz="6200" b="1" dirty="0"/>
          </a:p>
        </p:txBody>
      </p:sp>
    </p:spTree>
    <p:extLst>
      <p:ext uri="{BB962C8B-B14F-4D97-AF65-F5344CB8AC3E}">
        <p14:creationId xmlns:p14="http://schemas.microsoft.com/office/powerpoint/2010/main" val="242571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27171" y="43457"/>
            <a:ext cx="11518084" cy="6771084"/>
          </a:xfrm>
          <a:prstGeom prst="rect">
            <a:avLst/>
          </a:prstGeom>
          <a:noFill/>
        </p:spPr>
        <p:txBody>
          <a:bodyPr wrap="square" anchor="ctr">
            <a:spAutoFit/>
          </a:bodyPr>
          <a:lstStyle/>
          <a:p>
            <a:r>
              <a:rPr lang="en-US" sz="6200" b="1" dirty="0"/>
              <a:t>2 Then I saw the seven angels who stand before God, and seven trumpets were given to them. 3 Another angel holding a golden censer came and was stationed at the altar. </a:t>
            </a:r>
            <a:endParaRPr lang="es-SV" sz="6200" b="1" dirty="0"/>
          </a:p>
        </p:txBody>
      </p:sp>
    </p:spTree>
    <p:extLst>
      <p:ext uri="{BB962C8B-B14F-4D97-AF65-F5344CB8AC3E}">
        <p14:creationId xmlns:p14="http://schemas.microsoft.com/office/powerpoint/2010/main" val="4156285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3"/>
            <a:ext cx="11534862" cy="4862870"/>
          </a:xfrm>
          <a:prstGeom prst="rect">
            <a:avLst/>
          </a:prstGeom>
          <a:noFill/>
        </p:spPr>
        <p:txBody>
          <a:bodyPr wrap="square" anchor="ctr">
            <a:spAutoFit/>
          </a:bodyPr>
          <a:lstStyle/>
          <a:p>
            <a:r>
              <a:rPr lang="en-US" sz="6200" b="1" dirty="0"/>
              <a:t>A large amount of incense was given to him to offer up, with the prayers of all the saints, on the golden altar that is before the throne. </a:t>
            </a:r>
            <a:endParaRPr lang="es-SV" sz="6200" b="1" dirty="0"/>
          </a:p>
        </p:txBody>
      </p:sp>
    </p:spTree>
    <p:extLst>
      <p:ext uri="{BB962C8B-B14F-4D97-AF65-F5344CB8AC3E}">
        <p14:creationId xmlns:p14="http://schemas.microsoft.com/office/powerpoint/2010/main" val="402715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997563"/>
            <a:ext cx="11492917" cy="4862870"/>
          </a:xfrm>
          <a:prstGeom prst="rect">
            <a:avLst/>
          </a:prstGeom>
          <a:noFill/>
        </p:spPr>
        <p:txBody>
          <a:bodyPr wrap="square" anchor="ctr">
            <a:spAutoFit/>
          </a:bodyPr>
          <a:lstStyle/>
          <a:p>
            <a:r>
              <a:rPr lang="en-US" sz="6200" b="1" dirty="0"/>
              <a:t>4 The smoke coming from the incense, along with the prayers of the saints, ascended before God from the angel’s hand. </a:t>
            </a:r>
            <a:endParaRPr lang="es-SV" sz="6200" b="1" dirty="0"/>
          </a:p>
        </p:txBody>
      </p:sp>
    </p:spTree>
    <p:extLst>
      <p:ext uri="{BB962C8B-B14F-4D97-AF65-F5344CB8AC3E}">
        <p14:creationId xmlns:p14="http://schemas.microsoft.com/office/powerpoint/2010/main" val="209380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6"/>
            <a:ext cx="11501306" cy="6771084"/>
          </a:xfrm>
          <a:prstGeom prst="rect">
            <a:avLst/>
          </a:prstGeom>
          <a:noFill/>
        </p:spPr>
        <p:txBody>
          <a:bodyPr wrap="square" anchor="ctr">
            <a:spAutoFit/>
          </a:bodyPr>
          <a:lstStyle/>
          <a:p>
            <a:r>
              <a:rPr lang="en-US" sz="6200" b="1" dirty="0"/>
              <a:t>5 Then the angel took the censer, filled it with fire from the altar, and threw it on the earth, and there were crashes of thunder, roaring, flashes of lightning, and an earthquake.</a:t>
            </a:r>
            <a:endParaRPr lang="es-SV" sz="6200" b="1" dirty="0"/>
          </a:p>
        </p:txBody>
      </p:sp>
    </p:spTree>
    <p:extLst>
      <p:ext uri="{BB962C8B-B14F-4D97-AF65-F5344CB8AC3E}">
        <p14:creationId xmlns:p14="http://schemas.microsoft.com/office/powerpoint/2010/main" val="133639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9"/>
            <a:ext cx="11501306" cy="5816977"/>
          </a:xfrm>
          <a:prstGeom prst="rect">
            <a:avLst/>
          </a:prstGeom>
          <a:noFill/>
        </p:spPr>
        <p:txBody>
          <a:bodyPr wrap="square" anchor="ctr">
            <a:spAutoFit/>
          </a:bodyPr>
          <a:lstStyle/>
          <a:p>
            <a:r>
              <a:rPr lang="en-US" sz="6200" b="1" dirty="0"/>
              <a:t>6 Now the seven angels holding the seven trumpets prepared to blow them. 7 The first angel blew his trumpet, and there was hail and fire mixed with blood, </a:t>
            </a:r>
            <a:endParaRPr lang="es-SV" sz="6200" b="1" dirty="0"/>
          </a:p>
        </p:txBody>
      </p:sp>
    </p:spTree>
    <p:extLst>
      <p:ext uri="{BB962C8B-B14F-4D97-AF65-F5344CB8AC3E}">
        <p14:creationId xmlns:p14="http://schemas.microsoft.com/office/powerpoint/2010/main" val="336623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9"/>
            <a:ext cx="11501306" cy="5816977"/>
          </a:xfrm>
          <a:prstGeom prst="rect">
            <a:avLst/>
          </a:prstGeom>
          <a:noFill/>
        </p:spPr>
        <p:txBody>
          <a:bodyPr wrap="square" anchor="ctr">
            <a:spAutoFit/>
          </a:bodyPr>
          <a:lstStyle/>
          <a:p>
            <a:r>
              <a:rPr lang="en-US" sz="6200" b="1" dirty="0"/>
              <a:t>and it was thrown at the earth so that a third of the earth was burned up, a third of the trees were burned up, and all the green grass was burned up.</a:t>
            </a:r>
            <a:endParaRPr lang="es-SV" sz="6200" b="1" dirty="0"/>
          </a:p>
        </p:txBody>
      </p:sp>
    </p:spTree>
    <p:extLst>
      <p:ext uri="{BB962C8B-B14F-4D97-AF65-F5344CB8AC3E}">
        <p14:creationId xmlns:p14="http://schemas.microsoft.com/office/powerpoint/2010/main" val="2282955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9"/>
            <a:ext cx="11501306" cy="5816977"/>
          </a:xfrm>
          <a:prstGeom prst="rect">
            <a:avLst/>
          </a:prstGeom>
          <a:noFill/>
        </p:spPr>
        <p:txBody>
          <a:bodyPr wrap="square" anchor="ctr">
            <a:spAutoFit/>
          </a:bodyPr>
          <a:lstStyle/>
          <a:p>
            <a:r>
              <a:rPr lang="en-US" sz="6200" b="1" dirty="0"/>
              <a:t>8 Then the second angel blew his trumpet, and something like a great mountain of burning fire was thrown into the sea. A third of the sea became blood, destroyed.</a:t>
            </a:r>
            <a:endParaRPr lang="es-SV" sz="6200" b="1" dirty="0"/>
          </a:p>
        </p:txBody>
      </p:sp>
    </p:spTree>
    <p:extLst>
      <p:ext uri="{BB962C8B-B14F-4D97-AF65-F5344CB8AC3E}">
        <p14:creationId xmlns:p14="http://schemas.microsoft.com/office/powerpoint/2010/main" val="409830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48C3-2D9B-419B-B254-CAD3A10C58D0}"/>
              </a:ext>
            </a:extLst>
          </p:cNvPr>
          <p:cNvSpPr>
            <a:spLocks noGrp="1"/>
          </p:cNvSpPr>
          <p:nvPr>
            <p:ph type="title"/>
          </p:nvPr>
        </p:nvSpPr>
        <p:spPr>
          <a:xfrm>
            <a:off x="600971" y="1210299"/>
            <a:ext cx="10990052" cy="3370849"/>
          </a:xfrm>
        </p:spPr>
        <p:txBody>
          <a:bodyPr>
            <a:noAutofit/>
          </a:bodyPr>
          <a:lstStyle/>
          <a:p>
            <a:r>
              <a:rPr lang="en-US" sz="9200" b="1" dirty="0"/>
              <a:t>The Seven Trumpets of judgement</a:t>
            </a:r>
          </a:p>
        </p:txBody>
      </p:sp>
      <p:sp>
        <p:nvSpPr>
          <p:cNvPr id="4" name="Title 1">
            <a:extLst>
              <a:ext uri="{FF2B5EF4-FFF2-40B4-BE49-F238E27FC236}">
                <a16:creationId xmlns:a16="http://schemas.microsoft.com/office/drawing/2014/main" id="{C5B5E6A5-1494-4B25-9267-800309A64C69}"/>
              </a:ext>
            </a:extLst>
          </p:cNvPr>
          <p:cNvSpPr txBox="1">
            <a:spLocks/>
          </p:cNvSpPr>
          <p:nvPr/>
        </p:nvSpPr>
        <p:spPr>
          <a:xfrm>
            <a:off x="600971" y="4581148"/>
            <a:ext cx="10990052" cy="2062163"/>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800" dirty="0"/>
              <a:t>(Revelation </a:t>
            </a:r>
            <a:r>
              <a:rPr lang="en-US" sz="6800" dirty="0" err="1"/>
              <a:t>ch</a:t>
            </a:r>
            <a:r>
              <a:rPr lang="en-US" sz="6800" dirty="0"/>
              <a:t> 8-11)</a:t>
            </a:r>
            <a:br>
              <a:rPr lang="en-US" sz="6800" dirty="0"/>
            </a:br>
            <a:endParaRPr lang="en-US" sz="6800" dirty="0"/>
          </a:p>
        </p:txBody>
      </p:sp>
    </p:spTree>
    <p:extLst>
      <p:ext uri="{BB962C8B-B14F-4D97-AF65-F5344CB8AC3E}">
        <p14:creationId xmlns:p14="http://schemas.microsoft.com/office/powerpoint/2010/main" val="173786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6"/>
            <a:ext cx="11501306" cy="3908762"/>
          </a:xfrm>
          <a:prstGeom prst="rect">
            <a:avLst/>
          </a:prstGeom>
          <a:noFill/>
        </p:spPr>
        <p:txBody>
          <a:bodyPr wrap="square" anchor="ctr">
            <a:spAutoFit/>
          </a:bodyPr>
          <a:lstStyle/>
          <a:p>
            <a:r>
              <a:rPr lang="en-US" sz="6200" b="1" dirty="0"/>
              <a:t>9 and a third of the creatures living in the sea died, and a third of the ships were completely destroyed.</a:t>
            </a:r>
            <a:endParaRPr lang="es-SV" sz="6200" b="1" dirty="0"/>
          </a:p>
        </p:txBody>
      </p:sp>
    </p:spTree>
    <p:extLst>
      <p:ext uri="{BB962C8B-B14F-4D97-AF65-F5344CB8AC3E}">
        <p14:creationId xmlns:p14="http://schemas.microsoft.com/office/powerpoint/2010/main" val="4221503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8"/>
            <a:ext cx="11501306" cy="5816977"/>
          </a:xfrm>
          <a:prstGeom prst="rect">
            <a:avLst/>
          </a:prstGeom>
          <a:noFill/>
        </p:spPr>
        <p:txBody>
          <a:bodyPr wrap="square" anchor="ctr">
            <a:spAutoFit/>
          </a:bodyPr>
          <a:lstStyle/>
          <a:p>
            <a:r>
              <a:rPr lang="en-US" sz="6200" b="1" dirty="0"/>
              <a:t>10 Then the third angel blew his trumpet, and a huge star burning like a torch fell from the sky; it landed on a third of the rivers and on the springs of water. </a:t>
            </a:r>
            <a:endParaRPr lang="es-SV" sz="6200" b="1" dirty="0"/>
          </a:p>
        </p:txBody>
      </p:sp>
    </p:spTree>
    <p:extLst>
      <p:ext uri="{BB962C8B-B14F-4D97-AF65-F5344CB8AC3E}">
        <p14:creationId xmlns:p14="http://schemas.microsoft.com/office/powerpoint/2010/main" val="3849135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4"/>
            <a:ext cx="11501306" cy="6771084"/>
          </a:xfrm>
          <a:prstGeom prst="rect">
            <a:avLst/>
          </a:prstGeom>
          <a:noFill/>
        </p:spPr>
        <p:txBody>
          <a:bodyPr wrap="square" anchor="ctr">
            <a:spAutoFit/>
          </a:bodyPr>
          <a:lstStyle/>
          <a:p>
            <a:r>
              <a:rPr lang="en-US" sz="6200" b="1" dirty="0"/>
              <a:t>11 (Now the name of the star is Wormwood.) So a third of the waters became wormwood, and many people died from these waters because they were poisoned.</a:t>
            </a:r>
            <a:endParaRPr lang="es-SV" sz="6200" b="1" dirty="0"/>
          </a:p>
        </p:txBody>
      </p:sp>
    </p:spTree>
    <p:extLst>
      <p:ext uri="{BB962C8B-B14F-4D97-AF65-F5344CB8AC3E}">
        <p14:creationId xmlns:p14="http://schemas.microsoft.com/office/powerpoint/2010/main" val="279879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8"/>
            <a:ext cx="11501306" cy="5816977"/>
          </a:xfrm>
          <a:prstGeom prst="rect">
            <a:avLst/>
          </a:prstGeom>
          <a:noFill/>
        </p:spPr>
        <p:txBody>
          <a:bodyPr wrap="square" anchor="ctr">
            <a:spAutoFit/>
          </a:bodyPr>
          <a:lstStyle/>
          <a:p>
            <a:r>
              <a:rPr lang="en-US" sz="6200" b="1" dirty="0"/>
              <a:t>12 Then the fourth angel blew his trumpet, and a third of the sun was struck, and a third of the moon, and a third of the stars, so that a third of them were darkened. </a:t>
            </a:r>
            <a:endParaRPr lang="es-SV" sz="6200" b="1" dirty="0"/>
          </a:p>
        </p:txBody>
      </p:sp>
    </p:spTree>
    <p:extLst>
      <p:ext uri="{BB962C8B-B14F-4D97-AF65-F5344CB8AC3E}">
        <p14:creationId xmlns:p14="http://schemas.microsoft.com/office/powerpoint/2010/main" val="465574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951669"/>
            <a:ext cx="11501306" cy="2954655"/>
          </a:xfrm>
          <a:prstGeom prst="rect">
            <a:avLst/>
          </a:prstGeom>
          <a:noFill/>
        </p:spPr>
        <p:txBody>
          <a:bodyPr wrap="square" anchor="ctr">
            <a:spAutoFit/>
          </a:bodyPr>
          <a:lstStyle/>
          <a:p>
            <a:r>
              <a:rPr lang="en-US" sz="6200" b="1" dirty="0"/>
              <a:t>And there was no light for a third of the day and for a third of the night likewise. </a:t>
            </a:r>
            <a:endParaRPr lang="es-SV" sz="6200" b="1" dirty="0"/>
          </a:p>
        </p:txBody>
      </p:sp>
    </p:spTree>
    <p:extLst>
      <p:ext uri="{BB962C8B-B14F-4D97-AF65-F5344CB8AC3E}">
        <p14:creationId xmlns:p14="http://schemas.microsoft.com/office/powerpoint/2010/main" val="4285384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1"/>
            <a:ext cx="11501306" cy="4862870"/>
          </a:xfrm>
          <a:prstGeom prst="rect">
            <a:avLst/>
          </a:prstGeom>
          <a:noFill/>
        </p:spPr>
        <p:txBody>
          <a:bodyPr wrap="square" anchor="ctr">
            <a:spAutoFit/>
          </a:bodyPr>
          <a:lstStyle/>
          <a:p>
            <a:r>
              <a:rPr lang="en-US" sz="6200" b="1" dirty="0"/>
              <a:t>13 Then I looked, and I heard an eagle flying directly overhead,  proclaiming with a loud voice, “Woe! Woe! Woe to those who live on the earth</a:t>
            </a:r>
            <a:endParaRPr lang="es-SV" sz="6200" b="1" dirty="0"/>
          </a:p>
        </p:txBody>
      </p:sp>
    </p:spTree>
    <p:extLst>
      <p:ext uri="{BB962C8B-B14F-4D97-AF65-F5344CB8AC3E}">
        <p14:creationId xmlns:p14="http://schemas.microsoft.com/office/powerpoint/2010/main" val="314262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5"/>
            <a:ext cx="11501306" cy="3908762"/>
          </a:xfrm>
          <a:prstGeom prst="rect">
            <a:avLst/>
          </a:prstGeom>
          <a:noFill/>
        </p:spPr>
        <p:txBody>
          <a:bodyPr wrap="square" anchor="ctr">
            <a:spAutoFit/>
          </a:bodyPr>
          <a:lstStyle/>
          <a:p>
            <a:r>
              <a:rPr lang="en-US" sz="6200" b="1" dirty="0"/>
              <a:t>because of the remaining sounds of the trumpets of the three angels who are about to blow them!”</a:t>
            </a:r>
            <a:endParaRPr lang="es-SV" sz="6200" b="1" dirty="0"/>
          </a:p>
        </p:txBody>
      </p:sp>
    </p:spTree>
    <p:extLst>
      <p:ext uri="{BB962C8B-B14F-4D97-AF65-F5344CB8AC3E}">
        <p14:creationId xmlns:p14="http://schemas.microsoft.com/office/powerpoint/2010/main" val="400600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10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797511"/>
            <a:ext cx="10915650" cy="5262979"/>
          </a:xfrm>
          <a:prstGeom prst="rect">
            <a:avLst/>
          </a:prstGeom>
          <a:noFill/>
        </p:spPr>
        <p:txBody>
          <a:bodyPr wrap="square" anchor="ctr">
            <a:spAutoFit/>
          </a:bodyPr>
          <a:lstStyle/>
          <a:p>
            <a:pPr algn="ctr"/>
            <a:r>
              <a:rPr lang="en-US" sz="9600" dirty="0"/>
              <a:t>The Opening of the Seventh Seal</a:t>
            </a:r>
          </a:p>
          <a:p>
            <a:pPr algn="ctr"/>
            <a:r>
              <a:rPr lang="en-US" sz="7200" dirty="0">
                <a:solidFill>
                  <a:schemeClr val="accent1"/>
                </a:solidFill>
              </a:rPr>
              <a:t>(Revelation 8:1-5)</a:t>
            </a:r>
          </a:p>
          <a:p>
            <a:pPr algn="ctr"/>
            <a:endParaRPr lang="en-US" sz="7200" dirty="0"/>
          </a:p>
        </p:txBody>
      </p:sp>
    </p:spTree>
    <p:extLst>
      <p:ext uri="{BB962C8B-B14F-4D97-AF65-F5344CB8AC3E}">
        <p14:creationId xmlns:p14="http://schemas.microsoft.com/office/powerpoint/2010/main" val="842700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1474618"/>
            <a:ext cx="11526473" cy="3908762"/>
          </a:xfrm>
          <a:prstGeom prst="rect">
            <a:avLst/>
          </a:prstGeom>
          <a:noFill/>
        </p:spPr>
        <p:txBody>
          <a:bodyPr wrap="square" anchor="ctr">
            <a:spAutoFit/>
          </a:bodyPr>
          <a:lstStyle/>
          <a:p>
            <a:r>
              <a:rPr lang="en-US" sz="6200" b="1" dirty="0"/>
              <a:t>8:1 Now when </a:t>
            </a:r>
            <a:r>
              <a:rPr lang="en-US" sz="6200" b="1" dirty="0">
                <a:solidFill>
                  <a:schemeClr val="accent1"/>
                </a:solidFill>
              </a:rPr>
              <a:t>the Lamb opened</a:t>
            </a:r>
            <a:r>
              <a:rPr lang="en-US" sz="6200" b="1" dirty="0"/>
              <a:t> the </a:t>
            </a:r>
            <a:r>
              <a:rPr lang="en-US" sz="6200" b="1" dirty="0">
                <a:solidFill>
                  <a:schemeClr val="accent1"/>
                </a:solidFill>
              </a:rPr>
              <a:t>seventh seal </a:t>
            </a:r>
            <a:r>
              <a:rPr lang="en-US" sz="6200" b="1" dirty="0"/>
              <a:t>there was </a:t>
            </a:r>
            <a:r>
              <a:rPr lang="en-US" sz="6200" b="1" dirty="0">
                <a:solidFill>
                  <a:schemeClr val="accent1"/>
                </a:solidFill>
              </a:rPr>
              <a:t>silence in heaven </a:t>
            </a:r>
            <a:r>
              <a:rPr lang="en-US" sz="6200" b="1" dirty="0"/>
              <a:t>for about half an hour. </a:t>
            </a:r>
            <a:endParaRPr lang="es-SV" sz="6200" b="1" dirty="0"/>
          </a:p>
        </p:txBody>
      </p:sp>
    </p:spTree>
    <p:extLst>
      <p:ext uri="{BB962C8B-B14F-4D97-AF65-F5344CB8AC3E}">
        <p14:creationId xmlns:p14="http://schemas.microsoft.com/office/powerpoint/2010/main" val="65939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a:blip r:embed="rId2"/>
          <a:srcRect/>
          <a:stretch/>
        </p:blipFill>
        <p:spPr>
          <a:xfrm>
            <a:off x="-285226" y="-295693"/>
            <a:ext cx="12793211" cy="8033162"/>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3745702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27171" y="43457"/>
            <a:ext cx="11518084" cy="6771084"/>
          </a:xfrm>
          <a:prstGeom prst="rect">
            <a:avLst/>
          </a:prstGeom>
          <a:noFill/>
        </p:spPr>
        <p:txBody>
          <a:bodyPr wrap="square" anchor="ctr">
            <a:spAutoFit/>
          </a:bodyPr>
          <a:lstStyle/>
          <a:p>
            <a:r>
              <a:rPr lang="en-US" sz="6200" b="1" dirty="0"/>
              <a:t>2 Then I saw the </a:t>
            </a:r>
            <a:r>
              <a:rPr lang="en-US" sz="6200" b="1" dirty="0">
                <a:solidFill>
                  <a:schemeClr val="accent1"/>
                </a:solidFill>
              </a:rPr>
              <a:t>seven angels</a:t>
            </a:r>
            <a:r>
              <a:rPr lang="en-US" sz="6200" b="1" dirty="0"/>
              <a:t> who stand before God, and </a:t>
            </a:r>
            <a:r>
              <a:rPr lang="en-US" sz="6200" b="1" dirty="0">
                <a:solidFill>
                  <a:schemeClr val="accent1"/>
                </a:solidFill>
              </a:rPr>
              <a:t>seven trumpets </a:t>
            </a:r>
            <a:r>
              <a:rPr lang="en-US" sz="6200" b="1" dirty="0"/>
              <a:t>were given to them. 3 Another angel holding a </a:t>
            </a:r>
            <a:r>
              <a:rPr lang="en-US" sz="6200" b="1" dirty="0">
                <a:solidFill>
                  <a:schemeClr val="accent1"/>
                </a:solidFill>
              </a:rPr>
              <a:t>golden censer </a:t>
            </a:r>
            <a:r>
              <a:rPr lang="en-US" sz="6200" b="1" dirty="0"/>
              <a:t>came and was stationed </a:t>
            </a:r>
            <a:r>
              <a:rPr lang="en-US" sz="6200" b="1" dirty="0">
                <a:solidFill>
                  <a:schemeClr val="accent1"/>
                </a:solidFill>
              </a:rPr>
              <a:t>at the altar</a:t>
            </a:r>
            <a:r>
              <a:rPr lang="en-US" sz="6200" b="1" dirty="0"/>
              <a:t>. </a:t>
            </a:r>
            <a:endParaRPr lang="es-SV" sz="6200" b="1" dirty="0"/>
          </a:p>
        </p:txBody>
      </p:sp>
    </p:spTree>
    <p:extLst>
      <p:ext uri="{BB962C8B-B14F-4D97-AF65-F5344CB8AC3E}">
        <p14:creationId xmlns:p14="http://schemas.microsoft.com/office/powerpoint/2010/main" val="393439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997563"/>
            <a:ext cx="11534862" cy="4862870"/>
          </a:xfrm>
          <a:prstGeom prst="rect">
            <a:avLst/>
          </a:prstGeom>
          <a:noFill/>
        </p:spPr>
        <p:txBody>
          <a:bodyPr wrap="square" anchor="ctr">
            <a:spAutoFit/>
          </a:bodyPr>
          <a:lstStyle/>
          <a:p>
            <a:r>
              <a:rPr lang="en-US" sz="6200" b="1" dirty="0"/>
              <a:t>A </a:t>
            </a:r>
            <a:r>
              <a:rPr lang="en-US" sz="6200" b="1" dirty="0">
                <a:solidFill>
                  <a:schemeClr val="accent1"/>
                </a:solidFill>
              </a:rPr>
              <a:t>large amount of incense </a:t>
            </a:r>
            <a:r>
              <a:rPr lang="en-US" sz="6200" b="1" dirty="0"/>
              <a:t>was given to him </a:t>
            </a:r>
            <a:r>
              <a:rPr lang="en-US" sz="6200" b="1" dirty="0">
                <a:solidFill>
                  <a:schemeClr val="accent1"/>
                </a:solidFill>
              </a:rPr>
              <a:t>to offer up</a:t>
            </a:r>
            <a:r>
              <a:rPr lang="en-US" sz="6200" b="1" dirty="0"/>
              <a:t>, with the </a:t>
            </a:r>
            <a:r>
              <a:rPr lang="en-US" sz="6200" b="1" dirty="0">
                <a:solidFill>
                  <a:schemeClr val="accent1"/>
                </a:solidFill>
              </a:rPr>
              <a:t>prayers</a:t>
            </a:r>
            <a:r>
              <a:rPr lang="en-US" sz="6200" b="1" dirty="0"/>
              <a:t> of </a:t>
            </a:r>
            <a:r>
              <a:rPr lang="en-US" sz="6200" b="1" dirty="0">
                <a:solidFill>
                  <a:schemeClr val="accent1"/>
                </a:solidFill>
              </a:rPr>
              <a:t>all the saints</a:t>
            </a:r>
            <a:r>
              <a:rPr lang="en-US" sz="6200" b="1" dirty="0"/>
              <a:t>, on the </a:t>
            </a:r>
            <a:r>
              <a:rPr lang="en-US" sz="6200" b="1" dirty="0">
                <a:solidFill>
                  <a:schemeClr val="accent1"/>
                </a:solidFill>
              </a:rPr>
              <a:t>golden altar </a:t>
            </a:r>
            <a:r>
              <a:rPr lang="en-US" sz="6200" b="1" dirty="0"/>
              <a:t>that is </a:t>
            </a:r>
            <a:r>
              <a:rPr lang="en-US" sz="6200" b="1" dirty="0">
                <a:solidFill>
                  <a:schemeClr val="accent1"/>
                </a:solidFill>
              </a:rPr>
              <a:t>before the throne</a:t>
            </a:r>
            <a:r>
              <a:rPr lang="en-US" sz="6200" b="1" dirty="0"/>
              <a:t>. </a:t>
            </a:r>
            <a:endParaRPr lang="es-SV" sz="6200" b="1" dirty="0"/>
          </a:p>
        </p:txBody>
      </p:sp>
    </p:spTree>
    <p:extLst>
      <p:ext uri="{BB962C8B-B14F-4D97-AF65-F5344CB8AC3E}">
        <p14:creationId xmlns:p14="http://schemas.microsoft.com/office/powerpoint/2010/main" val="294697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997563"/>
            <a:ext cx="11492917" cy="4862870"/>
          </a:xfrm>
          <a:prstGeom prst="rect">
            <a:avLst/>
          </a:prstGeom>
          <a:noFill/>
        </p:spPr>
        <p:txBody>
          <a:bodyPr wrap="square" anchor="ctr">
            <a:spAutoFit/>
          </a:bodyPr>
          <a:lstStyle/>
          <a:p>
            <a:r>
              <a:rPr lang="en-US" sz="6200" b="1" dirty="0"/>
              <a:t>4 The </a:t>
            </a:r>
            <a:r>
              <a:rPr lang="en-US" sz="6200" b="1" dirty="0">
                <a:solidFill>
                  <a:schemeClr val="accent1"/>
                </a:solidFill>
              </a:rPr>
              <a:t>smoke</a:t>
            </a:r>
            <a:r>
              <a:rPr lang="en-US" sz="6200" b="1" dirty="0"/>
              <a:t> coming from the incense, along with the prayers of the saints, </a:t>
            </a:r>
            <a:r>
              <a:rPr lang="en-US" sz="6200" b="1" dirty="0">
                <a:solidFill>
                  <a:schemeClr val="accent1"/>
                </a:solidFill>
              </a:rPr>
              <a:t>ascended before God </a:t>
            </a:r>
            <a:r>
              <a:rPr lang="en-US" sz="6200" b="1" dirty="0"/>
              <a:t>from the angel’s hand. </a:t>
            </a:r>
            <a:endParaRPr lang="es-SV" sz="6200" b="1" dirty="0"/>
          </a:p>
        </p:txBody>
      </p:sp>
    </p:spTree>
    <p:extLst>
      <p:ext uri="{BB962C8B-B14F-4D97-AF65-F5344CB8AC3E}">
        <p14:creationId xmlns:p14="http://schemas.microsoft.com/office/powerpoint/2010/main" val="2272456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6"/>
            <a:ext cx="11501306" cy="6771084"/>
          </a:xfrm>
          <a:prstGeom prst="rect">
            <a:avLst/>
          </a:prstGeom>
          <a:noFill/>
        </p:spPr>
        <p:txBody>
          <a:bodyPr wrap="square" anchor="ctr">
            <a:spAutoFit/>
          </a:bodyPr>
          <a:lstStyle/>
          <a:p>
            <a:r>
              <a:rPr lang="en-US" sz="6200" b="1" dirty="0"/>
              <a:t>5 Then the angel </a:t>
            </a:r>
            <a:r>
              <a:rPr lang="en-US" sz="6200" b="1" dirty="0">
                <a:solidFill>
                  <a:schemeClr val="accent1"/>
                </a:solidFill>
              </a:rPr>
              <a:t>took the censer</a:t>
            </a:r>
            <a:r>
              <a:rPr lang="en-US" sz="6200" b="1" dirty="0"/>
              <a:t>, </a:t>
            </a:r>
            <a:r>
              <a:rPr lang="en-US" sz="6200" b="1" dirty="0">
                <a:solidFill>
                  <a:schemeClr val="accent1"/>
                </a:solidFill>
              </a:rPr>
              <a:t>filled it</a:t>
            </a:r>
            <a:r>
              <a:rPr lang="en-US" sz="6200" b="1" dirty="0"/>
              <a:t> with </a:t>
            </a:r>
            <a:r>
              <a:rPr lang="en-US" sz="6200" b="1" dirty="0">
                <a:solidFill>
                  <a:schemeClr val="accent1"/>
                </a:solidFill>
              </a:rPr>
              <a:t>fire</a:t>
            </a:r>
            <a:r>
              <a:rPr lang="en-US" sz="6200" b="1" dirty="0"/>
              <a:t> from the altar, </a:t>
            </a:r>
            <a:r>
              <a:rPr lang="en-US" sz="6200" b="1" dirty="0">
                <a:solidFill>
                  <a:schemeClr val="accent1"/>
                </a:solidFill>
              </a:rPr>
              <a:t>and threw it on the earth</a:t>
            </a:r>
            <a:r>
              <a:rPr lang="en-US" sz="6200" b="1" dirty="0"/>
              <a:t>, and there were </a:t>
            </a:r>
            <a:r>
              <a:rPr lang="en-US" sz="6200" b="1" dirty="0">
                <a:solidFill>
                  <a:schemeClr val="accent1"/>
                </a:solidFill>
              </a:rPr>
              <a:t>crashes of thunder</a:t>
            </a:r>
            <a:r>
              <a:rPr lang="en-US" sz="6200" b="1" dirty="0"/>
              <a:t>, </a:t>
            </a:r>
            <a:r>
              <a:rPr lang="en-US" sz="6200" b="1" dirty="0">
                <a:solidFill>
                  <a:schemeClr val="accent1"/>
                </a:solidFill>
              </a:rPr>
              <a:t>roaring</a:t>
            </a:r>
            <a:r>
              <a:rPr lang="en-US" sz="6200" b="1" dirty="0"/>
              <a:t>, flashes of </a:t>
            </a:r>
            <a:r>
              <a:rPr lang="en-US" sz="6200" b="1" dirty="0">
                <a:solidFill>
                  <a:schemeClr val="accent1"/>
                </a:solidFill>
              </a:rPr>
              <a:t>lightning</a:t>
            </a:r>
            <a:r>
              <a:rPr lang="en-US" sz="6200" b="1" dirty="0"/>
              <a:t>, and an </a:t>
            </a:r>
            <a:r>
              <a:rPr lang="en-US" sz="6200" b="1" dirty="0">
                <a:solidFill>
                  <a:schemeClr val="accent1"/>
                </a:solidFill>
              </a:rPr>
              <a:t>earthquake</a:t>
            </a:r>
            <a:r>
              <a:rPr lang="en-US" sz="6200" b="1" dirty="0"/>
              <a:t>.</a:t>
            </a:r>
            <a:endParaRPr lang="es-SV" sz="6200" b="1" dirty="0"/>
          </a:p>
        </p:txBody>
      </p:sp>
    </p:spTree>
    <p:extLst>
      <p:ext uri="{BB962C8B-B14F-4D97-AF65-F5344CB8AC3E}">
        <p14:creationId xmlns:p14="http://schemas.microsoft.com/office/powerpoint/2010/main" val="900467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767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0" y="1536174"/>
            <a:ext cx="12191999" cy="3785652"/>
          </a:xfrm>
          <a:prstGeom prst="rect">
            <a:avLst/>
          </a:prstGeom>
          <a:noFill/>
        </p:spPr>
        <p:txBody>
          <a:bodyPr wrap="square" anchor="ctr">
            <a:spAutoFit/>
          </a:bodyPr>
          <a:lstStyle/>
          <a:p>
            <a:pPr algn="ctr"/>
            <a:r>
              <a:rPr lang="en-US" sz="7200" dirty="0"/>
              <a:t>Do you view prayer as a gift from God, </a:t>
            </a:r>
            <a:endParaRPr lang="en-US" sz="9600" dirty="0">
              <a:solidFill>
                <a:schemeClr val="accent1"/>
              </a:solidFill>
            </a:endParaRPr>
          </a:p>
          <a:p>
            <a:pPr algn="ctr"/>
            <a:r>
              <a:rPr lang="en-US" sz="9600" dirty="0">
                <a:solidFill>
                  <a:schemeClr val="accent1"/>
                </a:solidFill>
              </a:rPr>
              <a:t>or as a gift to God?</a:t>
            </a:r>
            <a:endParaRPr lang="es-SV" sz="6200" dirty="0">
              <a:solidFill>
                <a:schemeClr val="accent1"/>
              </a:solidFill>
            </a:endParaRPr>
          </a:p>
        </p:txBody>
      </p:sp>
    </p:spTree>
    <p:extLst>
      <p:ext uri="{BB962C8B-B14F-4D97-AF65-F5344CB8AC3E}">
        <p14:creationId xmlns:p14="http://schemas.microsoft.com/office/powerpoint/2010/main" val="75508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797511"/>
            <a:ext cx="10915650" cy="5262979"/>
          </a:xfrm>
          <a:prstGeom prst="rect">
            <a:avLst/>
          </a:prstGeom>
          <a:noFill/>
        </p:spPr>
        <p:txBody>
          <a:bodyPr wrap="square" anchor="ctr">
            <a:spAutoFit/>
          </a:bodyPr>
          <a:lstStyle/>
          <a:p>
            <a:pPr algn="ctr"/>
            <a:r>
              <a:rPr lang="en-US" sz="9600" dirty="0"/>
              <a:t>The First Four Trumpets</a:t>
            </a:r>
          </a:p>
          <a:p>
            <a:pPr algn="ctr"/>
            <a:r>
              <a:rPr lang="en-US" sz="7200" dirty="0">
                <a:solidFill>
                  <a:schemeClr val="accent1"/>
                </a:solidFill>
              </a:rPr>
              <a:t>(Revelation 8:6-12)</a:t>
            </a:r>
          </a:p>
          <a:p>
            <a:pPr algn="ctr"/>
            <a:endParaRPr lang="en-US" sz="7200" dirty="0"/>
          </a:p>
        </p:txBody>
      </p:sp>
    </p:spTree>
    <p:extLst>
      <p:ext uri="{BB962C8B-B14F-4D97-AF65-F5344CB8AC3E}">
        <p14:creationId xmlns:p14="http://schemas.microsoft.com/office/powerpoint/2010/main" val="2947406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9"/>
            <a:ext cx="11501306" cy="5816977"/>
          </a:xfrm>
          <a:prstGeom prst="rect">
            <a:avLst/>
          </a:prstGeom>
          <a:noFill/>
        </p:spPr>
        <p:txBody>
          <a:bodyPr wrap="square" anchor="ctr">
            <a:spAutoFit/>
          </a:bodyPr>
          <a:lstStyle/>
          <a:p>
            <a:r>
              <a:rPr lang="en-US" sz="6200" b="1" dirty="0"/>
              <a:t>6 Now the </a:t>
            </a:r>
            <a:r>
              <a:rPr lang="en-US" sz="6200" b="1" dirty="0">
                <a:solidFill>
                  <a:schemeClr val="accent1"/>
                </a:solidFill>
              </a:rPr>
              <a:t>seven angels </a:t>
            </a:r>
            <a:r>
              <a:rPr lang="en-US" sz="6200" b="1" dirty="0"/>
              <a:t>holding the </a:t>
            </a:r>
            <a:r>
              <a:rPr lang="en-US" sz="6200" b="1" dirty="0">
                <a:solidFill>
                  <a:schemeClr val="accent1"/>
                </a:solidFill>
              </a:rPr>
              <a:t>seven trumpets </a:t>
            </a:r>
            <a:r>
              <a:rPr lang="en-US" sz="6200" b="1" dirty="0"/>
              <a:t>prepared to </a:t>
            </a:r>
            <a:r>
              <a:rPr lang="en-US" sz="6200" b="1" dirty="0">
                <a:solidFill>
                  <a:schemeClr val="accent1"/>
                </a:solidFill>
              </a:rPr>
              <a:t>blow them</a:t>
            </a:r>
            <a:r>
              <a:rPr lang="en-US" sz="6200" b="1" dirty="0"/>
              <a:t>. 7 The </a:t>
            </a:r>
            <a:r>
              <a:rPr lang="en-US" sz="6200" b="1" dirty="0">
                <a:solidFill>
                  <a:schemeClr val="accent1"/>
                </a:solidFill>
              </a:rPr>
              <a:t>first angel </a:t>
            </a:r>
            <a:r>
              <a:rPr lang="en-US" sz="6200" b="1" dirty="0"/>
              <a:t>blew his trumpet, and there was </a:t>
            </a:r>
            <a:r>
              <a:rPr lang="en-US" sz="6200" b="1" dirty="0">
                <a:solidFill>
                  <a:schemeClr val="accent1"/>
                </a:solidFill>
              </a:rPr>
              <a:t>hail and fire mixed with blood</a:t>
            </a:r>
            <a:r>
              <a:rPr lang="en-US" sz="6200" b="1" dirty="0"/>
              <a:t>, </a:t>
            </a:r>
            <a:endParaRPr lang="es-SV" sz="6200" b="1" dirty="0"/>
          </a:p>
        </p:txBody>
      </p:sp>
    </p:spTree>
    <p:extLst>
      <p:ext uri="{BB962C8B-B14F-4D97-AF65-F5344CB8AC3E}">
        <p14:creationId xmlns:p14="http://schemas.microsoft.com/office/powerpoint/2010/main" val="3014159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9"/>
            <a:ext cx="11501306" cy="5816977"/>
          </a:xfrm>
          <a:prstGeom prst="rect">
            <a:avLst/>
          </a:prstGeom>
          <a:noFill/>
        </p:spPr>
        <p:txBody>
          <a:bodyPr wrap="square" anchor="ctr">
            <a:spAutoFit/>
          </a:bodyPr>
          <a:lstStyle/>
          <a:p>
            <a:r>
              <a:rPr lang="en-US" sz="6200" b="1" dirty="0"/>
              <a:t>and it was </a:t>
            </a:r>
            <a:r>
              <a:rPr lang="en-US" sz="6200" b="1" dirty="0">
                <a:solidFill>
                  <a:schemeClr val="accent1"/>
                </a:solidFill>
              </a:rPr>
              <a:t>thrown</a:t>
            </a:r>
            <a:r>
              <a:rPr lang="en-US" sz="6200" b="1" dirty="0"/>
              <a:t> at the earth so </a:t>
            </a:r>
            <a:r>
              <a:rPr lang="en-US" sz="6200" b="1" dirty="0">
                <a:solidFill>
                  <a:schemeClr val="accent1"/>
                </a:solidFill>
              </a:rPr>
              <a:t>that a third of the earth was burned up</a:t>
            </a:r>
            <a:r>
              <a:rPr lang="en-US" sz="6200" b="1" dirty="0"/>
              <a:t>, a third of the </a:t>
            </a:r>
            <a:r>
              <a:rPr lang="en-US" sz="6200" b="1" dirty="0">
                <a:solidFill>
                  <a:schemeClr val="accent1"/>
                </a:solidFill>
              </a:rPr>
              <a:t>trees</a:t>
            </a:r>
            <a:r>
              <a:rPr lang="en-US" sz="6200" b="1" dirty="0"/>
              <a:t> were burned up, and all the </a:t>
            </a:r>
            <a:r>
              <a:rPr lang="en-US" sz="6200" b="1" dirty="0">
                <a:solidFill>
                  <a:schemeClr val="accent1"/>
                </a:solidFill>
              </a:rPr>
              <a:t>green grass </a:t>
            </a:r>
            <a:r>
              <a:rPr lang="en-US" sz="6200" b="1" dirty="0"/>
              <a:t>was burned up.</a:t>
            </a:r>
            <a:endParaRPr lang="es-SV" sz="6200" b="1" dirty="0"/>
          </a:p>
        </p:txBody>
      </p:sp>
    </p:spTree>
    <p:extLst>
      <p:ext uri="{BB962C8B-B14F-4D97-AF65-F5344CB8AC3E}">
        <p14:creationId xmlns:p14="http://schemas.microsoft.com/office/powerpoint/2010/main" val="2174267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9"/>
            <a:ext cx="11501306" cy="5816977"/>
          </a:xfrm>
          <a:prstGeom prst="rect">
            <a:avLst/>
          </a:prstGeom>
          <a:noFill/>
        </p:spPr>
        <p:txBody>
          <a:bodyPr wrap="square" anchor="ctr">
            <a:spAutoFit/>
          </a:bodyPr>
          <a:lstStyle/>
          <a:p>
            <a:r>
              <a:rPr lang="en-US" sz="6200" b="1" dirty="0"/>
              <a:t>8 Then the </a:t>
            </a:r>
            <a:r>
              <a:rPr lang="en-US" sz="6200" b="1" dirty="0">
                <a:solidFill>
                  <a:schemeClr val="accent1"/>
                </a:solidFill>
              </a:rPr>
              <a:t>second angel blew his trumpet</a:t>
            </a:r>
            <a:r>
              <a:rPr lang="en-US" sz="6200" b="1" dirty="0"/>
              <a:t>, and something like a </a:t>
            </a:r>
            <a:r>
              <a:rPr lang="en-US" sz="6200" b="1" dirty="0">
                <a:solidFill>
                  <a:schemeClr val="accent1"/>
                </a:solidFill>
              </a:rPr>
              <a:t>great mountain of burning fire</a:t>
            </a:r>
            <a:r>
              <a:rPr lang="en-US" sz="6200" b="1" dirty="0"/>
              <a:t> was thrown </a:t>
            </a:r>
            <a:r>
              <a:rPr lang="en-US" sz="6200" b="1" dirty="0">
                <a:solidFill>
                  <a:schemeClr val="accent1"/>
                </a:solidFill>
              </a:rPr>
              <a:t>into the sea</a:t>
            </a:r>
            <a:r>
              <a:rPr lang="en-US" sz="6200" b="1" dirty="0"/>
              <a:t>. A </a:t>
            </a:r>
            <a:r>
              <a:rPr lang="en-US" sz="6200" b="1" dirty="0">
                <a:solidFill>
                  <a:schemeClr val="accent1"/>
                </a:solidFill>
              </a:rPr>
              <a:t>third </a:t>
            </a:r>
            <a:r>
              <a:rPr lang="en-US" sz="6200" b="1" dirty="0"/>
              <a:t>of the </a:t>
            </a:r>
            <a:r>
              <a:rPr lang="en-US" sz="6200" b="1" dirty="0">
                <a:solidFill>
                  <a:schemeClr val="accent1"/>
                </a:solidFill>
              </a:rPr>
              <a:t>sea</a:t>
            </a:r>
            <a:r>
              <a:rPr lang="en-US" sz="6200" b="1" dirty="0"/>
              <a:t> became </a:t>
            </a:r>
            <a:r>
              <a:rPr lang="en-US" sz="6200" b="1" dirty="0">
                <a:solidFill>
                  <a:schemeClr val="accent1"/>
                </a:solidFill>
              </a:rPr>
              <a:t>blood</a:t>
            </a:r>
            <a:r>
              <a:rPr lang="en-US" sz="6200" b="1" dirty="0"/>
              <a:t>, </a:t>
            </a:r>
            <a:r>
              <a:rPr lang="en-US" sz="6200" b="1" dirty="0">
                <a:solidFill>
                  <a:schemeClr val="accent1"/>
                </a:solidFill>
              </a:rPr>
              <a:t>destroyed</a:t>
            </a:r>
            <a:r>
              <a:rPr lang="en-US" sz="6200" b="1" dirty="0"/>
              <a:t>.</a:t>
            </a:r>
            <a:endParaRPr lang="es-SV" sz="6200" b="1" dirty="0"/>
          </a:p>
        </p:txBody>
      </p:sp>
    </p:spTree>
    <p:extLst>
      <p:ext uri="{BB962C8B-B14F-4D97-AF65-F5344CB8AC3E}">
        <p14:creationId xmlns:p14="http://schemas.microsoft.com/office/powerpoint/2010/main" val="128542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43949" y="2828839"/>
            <a:ext cx="11467750" cy="1200329"/>
          </a:xfrm>
          <a:prstGeom prst="rect">
            <a:avLst/>
          </a:prstGeom>
          <a:noFill/>
        </p:spPr>
        <p:txBody>
          <a:bodyPr wrap="square" anchor="ctr">
            <a:spAutoFit/>
          </a:bodyPr>
          <a:lstStyle/>
          <a:p>
            <a:pPr algn="ctr"/>
            <a:r>
              <a:rPr lang="en-US" sz="7200" b="1" dirty="0"/>
              <a:t>Revelation Recap</a:t>
            </a:r>
          </a:p>
        </p:txBody>
      </p:sp>
    </p:spTree>
    <p:extLst>
      <p:ext uri="{BB962C8B-B14F-4D97-AF65-F5344CB8AC3E}">
        <p14:creationId xmlns:p14="http://schemas.microsoft.com/office/powerpoint/2010/main" val="415497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6"/>
            <a:ext cx="11501306" cy="3908762"/>
          </a:xfrm>
          <a:prstGeom prst="rect">
            <a:avLst/>
          </a:prstGeom>
          <a:noFill/>
        </p:spPr>
        <p:txBody>
          <a:bodyPr wrap="square" anchor="ctr">
            <a:spAutoFit/>
          </a:bodyPr>
          <a:lstStyle/>
          <a:p>
            <a:r>
              <a:rPr lang="en-US" sz="6200" b="1" dirty="0"/>
              <a:t>9 and a </a:t>
            </a:r>
            <a:r>
              <a:rPr lang="en-US" sz="6200" b="1" dirty="0">
                <a:solidFill>
                  <a:schemeClr val="accent1"/>
                </a:solidFill>
              </a:rPr>
              <a:t>third</a:t>
            </a:r>
            <a:r>
              <a:rPr lang="en-US" sz="6200" b="1" dirty="0"/>
              <a:t> of the </a:t>
            </a:r>
            <a:r>
              <a:rPr lang="en-US" sz="6200" b="1" dirty="0">
                <a:solidFill>
                  <a:schemeClr val="accent1"/>
                </a:solidFill>
              </a:rPr>
              <a:t>creatures</a:t>
            </a:r>
            <a:r>
              <a:rPr lang="en-US" sz="6200" b="1" dirty="0"/>
              <a:t> living </a:t>
            </a:r>
            <a:r>
              <a:rPr lang="en-US" sz="6200" b="1" dirty="0">
                <a:solidFill>
                  <a:schemeClr val="accent1"/>
                </a:solidFill>
              </a:rPr>
              <a:t>in the sea died</a:t>
            </a:r>
            <a:r>
              <a:rPr lang="en-US" sz="6200" b="1" dirty="0"/>
              <a:t>, and a </a:t>
            </a:r>
            <a:r>
              <a:rPr lang="en-US" sz="6200" b="1" dirty="0">
                <a:solidFill>
                  <a:schemeClr val="accent1"/>
                </a:solidFill>
              </a:rPr>
              <a:t>third</a:t>
            </a:r>
            <a:r>
              <a:rPr lang="en-US" sz="6200" b="1" dirty="0"/>
              <a:t> of the </a:t>
            </a:r>
            <a:r>
              <a:rPr lang="en-US" sz="6200" b="1" dirty="0">
                <a:solidFill>
                  <a:schemeClr val="accent1"/>
                </a:solidFill>
              </a:rPr>
              <a:t>ships</a:t>
            </a:r>
            <a:r>
              <a:rPr lang="en-US" sz="6200" b="1" dirty="0"/>
              <a:t> were </a:t>
            </a:r>
            <a:r>
              <a:rPr lang="en-US" sz="6200" b="1" dirty="0">
                <a:solidFill>
                  <a:schemeClr val="accent1"/>
                </a:solidFill>
              </a:rPr>
              <a:t>completely destroyed</a:t>
            </a:r>
            <a:r>
              <a:rPr lang="en-US" sz="6200" b="1" dirty="0"/>
              <a:t>.</a:t>
            </a:r>
            <a:endParaRPr lang="es-SV" sz="6200" b="1" dirty="0"/>
          </a:p>
        </p:txBody>
      </p:sp>
    </p:spTree>
    <p:extLst>
      <p:ext uri="{BB962C8B-B14F-4D97-AF65-F5344CB8AC3E}">
        <p14:creationId xmlns:p14="http://schemas.microsoft.com/office/powerpoint/2010/main" val="1943689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8"/>
            <a:ext cx="11501306" cy="5816977"/>
          </a:xfrm>
          <a:prstGeom prst="rect">
            <a:avLst/>
          </a:prstGeom>
          <a:noFill/>
        </p:spPr>
        <p:txBody>
          <a:bodyPr wrap="square" anchor="ctr">
            <a:spAutoFit/>
          </a:bodyPr>
          <a:lstStyle/>
          <a:p>
            <a:r>
              <a:rPr lang="en-US" sz="6200" b="1" dirty="0"/>
              <a:t>10 Then the </a:t>
            </a:r>
            <a:r>
              <a:rPr lang="en-US" sz="6200" b="1" dirty="0">
                <a:solidFill>
                  <a:schemeClr val="accent1"/>
                </a:solidFill>
              </a:rPr>
              <a:t>third angel </a:t>
            </a:r>
            <a:r>
              <a:rPr lang="en-US" sz="6200" b="1" dirty="0"/>
              <a:t>blew his </a:t>
            </a:r>
            <a:r>
              <a:rPr lang="en-US" sz="6200" b="1" dirty="0">
                <a:solidFill>
                  <a:schemeClr val="accent1"/>
                </a:solidFill>
              </a:rPr>
              <a:t>trumpet</a:t>
            </a:r>
            <a:r>
              <a:rPr lang="en-US" sz="6200" b="1" dirty="0"/>
              <a:t>, and a </a:t>
            </a:r>
            <a:r>
              <a:rPr lang="en-US" sz="6200" b="1" dirty="0">
                <a:solidFill>
                  <a:schemeClr val="accent1"/>
                </a:solidFill>
              </a:rPr>
              <a:t>huge star burning</a:t>
            </a:r>
            <a:r>
              <a:rPr lang="en-US" sz="6200" b="1" dirty="0"/>
              <a:t> like a torch </a:t>
            </a:r>
            <a:r>
              <a:rPr lang="en-US" sz="6200" b="1" dirty="0">
                <a:solidFill>
                  <a:schemeClr val="accent1"/>
                </a:solidFill>
              </a:rPr>
              <a:t>fell</a:t>
            </a:r>
            <a:r>
              <a:rPr lang="en-US" sz="6200" b="1" dirty="0"/>
              <a:t> from the sky; it </a:t>
            </a:r>
            <a:r>
              <a:rPr lang="en-US" sz="6200" b="1" dirty="0">
                <a:solidFill>
                  <a:schemeClr val="accent1"/>
                </a:solidFill>
              </a:rPr>
              <a:t>landed on a third of the rivers </a:t>
            </a:r>
            <a:r>
              <a:rPr lang="en-US" sz="6200" b="1" dirty="0"/>
              <a:t>and on the </a:t>
            </a:r>
            <a:r>
              <a:rPr lang="en-US" sz="6200" b="1" dirty="0">
                <a:solidFill>
                  <a:schemeClr val="accent1"/>
                </a:solidFill>
              </a:rPr>
              <a:t>springs of water</a:t>
            </a:r>
            <a:r>
              <a:rPr lang="en-US" sz="6200" b="1" dirty="0"/>
              <a:t>. </a:t>
            </a:r>
            <a:endParaRPr lang="es-SV" sz="6200" b="1" dirty="0"/>
          </a:p>
        </p:txBody>
      </p:sp>
    </p:spTree>
    <p:extLst>
      <p:ext uri="{BB962C8B-B14F-4D97-AF65-F5344CB8AC3E}">
        <p14:creationId xmlns:p14="http://schemas.microsoft.com/office/powerpoint/2010/main" val="3754964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43454"/>
            <a:ext cx="11501306" cy="6771084"/>
          </a:xfrm>
          <a:prstGeom prst="rect">
            <a:avLst/>
          </a:prstGeom>
          <a:noFill/>
        </p:spPr>
        <p:txBody>
          <a:bodyPr wrap="square" anchor="ctr">
            <a:spAutoFit/>
          </a:bodyPr>
          <a:lstStyle/>
          <a:p>
            <a:r>
              <a:rPr lang="en-US" sz="6200" b="1" dirty="0"/>
              <a:t>11 (Now the </a:t>
            </a:r>
            <a:r>
              <a:rPr lang="en-US" sz="6200" b="1" dirty="0">
                <a:solidFill>
                  <a:schemeClr val="accent1"/>
                </a:solidFill>
              </a:rPr>
              <a:t>name</a:t>
            </a:r>
            <a:r>
              <a:rPr lang="en-US" sz="6200" b="1" dirty="0"/>
              <a:t> of the star is </a:t>
            </a:r>
            <a:r>
              <a:rPr lang="en-US" sz="6200" b="1" dirty="0">
                <a:solidFill>
                  <a:schemeClr val="accent1"/>
                </a:solidFill>
              </a:rPr>
              <a:t>Wormwood</a:t>
            </a:r>
            <a:r>
              <a:rPr lang="en-US" sz="6200" b="1" dirty="0"/>
              <a:t>.) So </a:t>
            </a:r>
            <a:r>
              <a:rPr lang="en-US" sz="6200" b="1" dirty="0">
                <a:solidFill>
                  <a:schemeClr val="accent1"/>
                </a:solidFill>
              </a:rPr>
              <a:t>a third </a:t>
            </a:r>
            <a:r>
              <a:rPr lang="en-US" sz="6200" b="1" dirty="0"/>
              <a:t>of the </a:t>
            </a:r>
            <a:r>
              <a:rPr lang="en-US" sz="6200" b="1" dirty="0">
                <a:solidFill>
                  <a:schemeClr val="accent1"/>
                </a:solidFill>
              </a:rPr>
              <a:t>waters became wormwood</a:t>
            </a:r>
            <a:r>
              <a:rPr lang="en-US" sz="6200" b="1" dirty="0"/>
              <a:t>, and </a:t>
            </a:r>
            <a:r>
              <a:rPr lang="en-US" sz="6200" b="1" dirty="0">
                <a:solidFill>
                  <a:schemeClr val="accent1"/>
                </a:solidFill>
              </a:rPr>
              <a:t>many people died</a:t>
            </a:r>
            <a:r>
              <a:rPr lang="en-US" sz="6200" b="1" dirty="0"/>
              <a:t> from these waters </a:t>
            </a:r>
            <a:r>
              <a:rPr lang="en-US" sz="6200" b="1" dirty="0">
                <a:solidFill>
                  <a:schemeClr val="accent1"/>
                </a:solidFill>
              </a:rPr>
              <a:t>because they were poisoned</a:t>
            </a:r>
            <a:r>
              <a:rPr lang="en-US" sz="6200" b="1" dirty="0"/>
              <a:t>.</a:t>
            </a:r>
            <a:endParaRPr lang="es-SV" sz="6200" b="1" dirty="0"/>
          </a:p>
        </p:txBody>
      </p:sp>
    </p:spTree>
    <p:extLst>
      <p:ext uri="{BB962C8B-B14F-4D97-AF65-F5344CB8AC3E}">
        <p14:creationId xmlns:p14="http://schemas.microsoft.com/office/powerpoint/2010/main" val="3223271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520508"/>
            <a:ext cx="11501306" cy="5816977"/>
          </a:xfrm>
          <a:prstGeom prst="rect">
            <a:avLst/>
          </a:prstGeom>
          <a:noFill/>
        </p:spPr>
        <p:txBody>
          <a:bodyPr wrap="square" anchor="ctr">
            <a:spAutoFit/>
          </a:bodyPr>
          <a:lstStyle/>
          <a:p>
            <a:r>
              <a:rPr lang="en-US" sz="6200" b="1" dirty="0"/>
              <a:t>12 Then the </a:t>
            </a:r>
            <a:r>
              <a:rPr lang="en-US" sz="6200" b="1" dirty="0">
                <a:solidFill>
                  <a:schemeClr val="accent1"/>
                </a:solidFill>
              </a:rPr>
              <a:t>fourth angel </a:t>
            </a:r>
            <a:r>
              <a:rPr lang="en-US" sz="6200" b="1" dirty="0"/>
              <a:t>blew his </a:t>
            </a:r>
            <a:r>
              <a:rPr lang="en-US" sz="6200" b="1" dirty="0">
                <a:solidFill>
                  <a:schemeClr val="accent1"/>
                </a:solidFill>
              </a:rPr>
              <a:t>trumpet</a:t>
            </a:r>
            <a:r>
              <a:rPr lang="en-US" sz="6200" b="1" dirty="0"/>
              <a:t>, and a </a:t>
            </a:r>
            <a:r>
              <a:rPr lang="en-US" sz="6200" b="1" dirty="0">
                <a:solidFill>
                  <a:schemeClr val="accent1"/>
                </a:solidFill>
              </a:rPr>
              <a:t>third of the sun</a:t>
            </a:r>
            <a:r>
              <a:rPr lang="en-US" sz="6200" b="1" dirty="0"/>
              <a:t> was </a:t>
            </a:r>
            <a:r>
              <a:rPr lang="en-US" sz="6200" b="1" dirty="0">
                <a:solidFill>
                  <a:schemeClr val="accent1"/>
                </a:solidFill>
              </a:rPr>
              <a:t>struck</a:t>
            </a:r>
            <a:r>
              <a:rPr lang="en-US" sz="6200" b="1" dirty="0"/>
              <a:t>, and a </a:t>
            </a:r>
            <a:r>
              <a:rPr lang="en-US" sz="6200" b="1" dirty="0">
                <a:solidFill>
                  <a:schemeClr val="accent1"/>
                </a:solidFill>
              </a:rPr>
              <a:t>third of the moon</a:t>
            </a:r>
            <a:r>
              <a:rPr lang="en-US" sz="6200" b="1" dirty="0"/>
              <a:t>, and a </a:t>
            </a:r>
            <a:r>
              <a:rPr lang="en-US" sz="6200" b="1" dirty="0">
                <a:solidFill>
                  <a:schemeClr val="accent1"/>
                </a:solidFill>
              </a:rPr>
              <a:t>third of the stars</a:t>
            </a:r>
            <a:r>
              <a:rPr lang="en-US" sz="6200" b="1" dirty="0"/>
              <a:t>, so that a third of them were </a:t>
            </a:r>
            <a:r>
              <a:rPr lang="en-US" sz="6200" b="1" dirty="0">
                <a:solidFill>
                  <a:schemeClr val="accent1"/>
                </a:solidFill>
              </a:rPr>
              <a:t>darkened</a:t>
            </a:r>
            <a:r>
              <a:rPr lang="en-US" sz="6200" b="1" dirty="0"/>
              <a:t>. </a:t>
            </a:r>
            <a:endParaRPr lang="es-SV" sz="6200" b="1" dirty="0"/>
          </a:p>
        </p:txBody>
      </p:sp>
    </p:spTree>
    <p:extLst>
      <p:ext uri="{BB962C8B-B14F-4D97-AF65-F5344CB8AC3E}">
        <p14:creationId xmlns:p14="http://schemas.microsoft.com/office/powerpoint/2010/main" val="4022032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951669"/>
            <a:ext cx="11501306" cy="2954655"/>
          </a:xfrm>
          <a:prstGeom prst="rect">
            <a:avLst/>
          </a:prstGeom>
          <a:noFill/>
        </p:spPr>
        <p:txBody>
          <a:bodyPr wrap="square" anchor="ctr">
            <a:spAutoFit/>
          </a:bodyPr>
          <a:lstStyle/>
          <a:p>
            <a:r>
              <a:rPr lang="en-US" sz="6200" b="1" dirty="0"/>
              <a:t>And there was </a:t>
            </a:r>
            <a:r>
              <a:rPr lang="en-US" sz="6200" b="1" dirty="0">
                <a:solidFill>
                  <a:schemeClr val="accent1"/>
                </a:solidFill>
              </a:rPr>
              <a:t>no light </a:t>
            </a:r>
            <a:r>
              <a:rPr lang="en-US" sz="6200" b="1" dirty="0"/>
              <a:t>for a third of the day </a:t>
            </a:r>
            <a:r>
              <a:rPr lang="en-US" sz="6200" b="1" dirty="0">
                <a:solidFill>
                  <a:schemeClr val="accent1"/>
                </a:solidFill>
              </a:rPr>
              <a:t>and for a third of the night</a:t>
            </a:r>
            <a:r>
              <a:rPr lang="en-US" sz="6200" b="1" dirty="0"/>
              <a:t> likewise. </a:t>
            </a:r>
            <a:endParaRPr lang="es-SV" sz="6200" b="1" dirty="0"/>
          </a:p>
        </p:txBody>
      </p:sp>
    </p:spTree>
    <p:extLst>
      <p:ext uri="{BB962C8B-B14F-4D97-AF65-F5344CB8AC3E}">
        <p14:creationId xmlns:p14="http://schemas.microsoft.com/office/powerpoint/2010/main" val="1176134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07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0" y="1351508"/>
            <a:ext cx="12191999" cy="4154984"/>
          </a:xfrm>
          <a:prstGeom prst="rect">
            <a:avLst/>
          </a:prstGeom>
          <a:noFill/>
        </p:spPr>
        <p:txBody>
          <a:bodyPr wrap="square" anchor="ctr">
            <a:spAutoFit/>
          </a:bodyPr>
          <a:lstStyle/>
          <a:p>
            <a:pPr algn="ctr"/>
            <a:r>
              <a:rPr lang="en-US" sz="7200" dirty="0"/>
              <a:t>What things do you wish</a:t>
            </a:r>
            <a:endParaRPr lang="en-US" sz="9600" dirty="0">
              <a:solidFill>
                <a:schemeClr val="accent1"/>
              </a:solidFill>
            </a:endParaRPr>
          </a:p>
          <a:p>
            <a:pPr algn="ctr"/>
            <a:r>
              <a:rPr lang="en-US" sz="9600" dirty="0">
                <a:solidFill>
                  <a:schemeClr val="accent1"/>
                </a:solidFill>
              </a:rPr>
              <a:t>God would rectify or remove?</a:t>
            </a:r>
            <a:endParaRPr lang="es-SV" sz="6200" dirty="0">
              <a:solidFill>
                <a:schemeClr val="accent1"/>
              </a:solidFill>
            </a:endParaRPr>
          </a:p>
        </p:txBody>
      </p:sp>
    </p:spTree>
    <p:extLst>
      <p:ext uri="{BB962C8B-B14F-4D97-AF65-F5344CB8AC3E}">
        <p14:creationId xmlns:p14="http://schemas.microsoft.com/office/powerpoint/2010/main" val="33996969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619125" y="1536174"/>
            <a:ext cx="10915650" cy="3785652"/>
          </a:xfrm>
          <a:prstGeom prst="rect">
            <a:avLst/>
          </a:prstGeom>
          <a:noFill/>
        </p:spPr>
        <p:txBody>
          <a:bodyPr wrap="square" anchor="ctr">
            <a:spAutoFit/>
          </a:bodyPr>
          <a:lstStyle/>
          <a:p>
            <a:pPr algn="ctr"/>
            <a:r>
              <a:rPr lang="en-US" sz="9600" dirty="0"/>
              <a:t>The Woe to Come</a:t>
            </a:r>
          </a:p>
          <a:p>
            <a:pPr algn="ctr"/>
            <a:r>
              <a:rPr lang="en-US" sz="7200" dirty="0">
                <a:solidFill>
                  <a:schemeClr val="accent1"/>
                </a:solidFill>
              </a:rPr>
              <a:t>(Revelation 8:13)</a:t>
            </a:r>
          </a:p>
          <a:p>
            <a:pPr algn="ctr"/>
            <a:endParaRPr lang="en-US" sz="7200" dirty="0"/>
          </a:p>
        </p:txBody>
      </p:sp>
    </p:spTree>
    <p:extLst>
      <p:ext uri="{BB962C8B-B14F-4D97-AF65-F5344CB8AC3E}">
        <p14:creationId xmlns:p14="http://schemas.microsoft.com/office/powerpoint/2010/main" val="1315910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5"/>
            <a:ext cx="11501306" cy="3908762"/>
          </a:xfrm>
          <a:prstGeom prst="rect">
            <a:avLst/>
          </a:prstGeom>
          <a:noFill/>
        </p:spPr>
        <p:txBody>
          <a:bodyPr wrap="square" anchor="ctr">
            <a:spAutoFit/>
          </a:bodyPr>
          <a:lstStyle/>
          <a:p>
            <a:r>
              <a:rPr lang="en-US" sz="6200" b="1" dirty="0"/>
              <a:t>13 Then </a:t>
            </a:r>
            <a:r>
              <a:rPr lang="en-US" sz="6200" b="1" dirty="0">
                <a:solidFill>
                  <a:schemeClr val="accent1"/>
                </a:solidFill>
              </a:rPr>
              <a:t>I looked</a:t>
            </a:r>
            <a:r>
              <a:rPr lang="en-US" sz="6200" b="1" dirty="0"/>
              <a:t>, and </a:t>
            </a:r>
            <a:r>
              <a:rPr lang="en-US" sz="6200" b="1" dirty="0">
                <a:solidFill>
                  <a:schemeClr val="accent1"/>
                </a:solidFill>
              </a:rPr>
              <a:t>I heard </a:t>
            </a:r>
            <a:r>
              <a:rPr lang="en-US" sz="6200" b="1" dirty="0"/>
              <a:t>an </a:t>
            </a:r>
            <a:r>
              <a:rPr lang="en-US" sz="6200" b="1" dirty="0">
                <a:solidFill>
                  <a:schemeClr val="accent1"/>
                </a:solidFill>
              </a:rPr>
              <a:t>eagle</a:t>
            </a:r>
            <a:r>
              <a:rPr lang="en-US" sz="6200" b="1" dirty="0"/>
              <a:t> flying directly </a:t>
            </a:r>
            <a:r>
              <a:rPr lang="en-US" sz="6200" b="1" dirty="0">
                <a:solidFill>
                  <a:schemeClr val="accent1"/>
                </a:solidFill>
              </a:rPr>
              <a:t>overhead</a:t>
            </a:r>
            <a:r>
              <a:rPr lang="en-US" sz="6200" b="1" dirty="0"/>
              <a:t>,  </a:t>
            </a:r>
            <a:r>
              <a:rPr lang="en-US" sz="6200" b="1" dirty="0">
                <a:solidFill>
                  <a:schemeClr val="accent1"/>
                </a:solidFill>
              </a:rPr>
              <a:t>proclaiming</a:t>
            </a:r>
            <a:r>
              <a:rPr lang="en-US" sz="6200" b="1" dirty="0"/>
              <a:t> with a </a:t>
            </a:r>
            <a:r>
              <a:rPr lang="en-US" sz="6200" b="1" dirty="0">
                <a:solidFill>
                  <a:schemeClr val="accent1"/>
                </a:solidFill>
              </a:rPr>
              <a:t>loud voice</a:t>
            </a:r>
            <a:r>
              <a:rPr lang="en-US" sz="6200" b="1" dirty="0"/>
              <a:t>, </a:t>
            </a:r>
            <a:endParaRPr lang="es-SV" sz="6200" b="1" dirty="0"/>
          </a:p>
        </p:txBody>
      </p:sp>
    </p:spTree>
    <p:extLst>
      <p:ext uri="{BB962C8B-B14F-4D97-AF65-F5344CB8AC3E}">
        <p14:creationId xmlns:p14="http://schemas.microsoft.com/office/powerpoint/2010/main" val="2096174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2428722"/>
            <a:ext cx="11501306" cy="2000548"/>
          </a:xfrm>
          <a:prstGeom prst="rect">
            <a:avLst/>
          </a:prstGeom>
          <a:noFill/>
        </p:spPr>
        <p:txBody>
          <a:bodyPr wrap="square" anchor="ctr">
            <a:spAutoFit/>
          </a:bodyPr>
          <a:lstStyle/>
          <a:p>
            <a:r>
              <a:rPr lang="en-US" sz="6200" b="1" dirty="0"/>
              <a:t>“</a:t>
            </a:r>
            <a:r>
              <a:rPr lang="en-US" sz="6200" b="1" dirty="0">
                <a:solidFill>
                  <a:schemeClr val="accent1"/>
                </a:solidFill>
              </a:rPr>
              <a:t>Woe! Woe! Woe </a:t>
            </a:r>
            <a:r>
              <a:rPr lang="en-US" sz="6200" b="1" dirty="0"/>
              <a:t>to those who </a:t>
            </a:r>
            <a:r>
              <a:rPr lang="en-US" sz="6200" b="1" dirty="0">
                <a:solidFill>
                  <a:schemeClr val="accent1"/>
                </a:solidFill>
              </a:rPr>
              <a:t>live on the earth</a:t>
            </a:r>
            <a:endParaRPr lang="es-SV" sz="6200" b="1" dirty="0">
              <a:solidFill>
                <a:schemeClr val="accent1"/>
              </a:solidFill>
            </a:endParaRPr>
          </a:p>
        </p:txBody>
      </p:sp>
    </p:spTree>
    <p:extLst>
      <p:ext uri="{BB962C8B-B14F-4D97-AF65-F5344CB8AC3E}">
        <p14:creationId xmlns:p14="http://schemas.microsoft.com/office/powerpoint/2010/main" val="367357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1474620"/>
            <a:ext cx="11526473" cy="3908762"/>
          </a:xfrm>
          <a:prstGeom prst="rect">
            <a:avLst/>
          </a:prstGeom>
          <a:noFill/>
        </p:spPr>
        <p:txBody>
          <a:bodyPr wrap="square" anchor="ctr">
            <a:spAutoFit/>
          </a:bodyPr>
          <a:lstStyle/>
          <a:p>
            <a:r>
              <a:rPr lang="en-US" sz="6200" b="1" dirty="0"/>
              <a:t>• Written by John, to encourage the persecuted Church and future generations of Christians</a:t>
            </a:r>
          </a:p>
        </p:txBody>
      </p:sp>
    </p:spTree>
    <p:extLst>
      <p:ext uri="{BB962C8B-B14F-4D97-AF65-F5344CB8AC3E}">
        <p14:creationId xmlns:p14="http://schemas.microsoft.com/office/powerpoint/2010/main" val="905920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02004" y="1474615"/>
            <a:ext cx="11501306" cy="3908762"/>
          </a:xfrm>
          <a:prstGeom prst="rect">
            <a:avLst/>
          </a:prstGeom>
          <a:noFill/>
        </p:spPr>
        <p:txBody>
          <a:bodyPr wrap="square" anchor="ctr">
            <a:spAutoFit/>
          </a:bodyPr>
          <a:lstStyle/>
          <a:p>
            <a:r>
              <a:rPr lang="en-US" sz="6200" b="1" dirty="0"/>
              <a:t>because of the </a:t>
            </a:r>
            <a:r>
              <a:rPr lang="en-US" sz="6200" b="1" dirty="0">
                <a:solidFill>
                  <a:schemeClr val="accent1"/>
                </a:solidFill>
              </a:rPr>
              <a:t>remaining</a:t>
            </a:r>
            <a:r>
              <a:rPr lang="en-US" sz="6200" b="1" dirty="0"/>
              <a:t> sounds of the </a:t>
            </a:r>
            <a:r>
              <a:rPr lang="en-US" sz="6200" b="1" dirty="0">
                <a:solidFill>
                  <a:schemeClr val="accent1"/>
                </a:solidFill>
              </a:rPr>
              <a:t>trumpets</a:t>
            </a:r>
            <a:r>
              <a:rPr lang="en-US" sz="6200" b="1" dirty="0"/>
              <a:t> of </a:t>
            </a:r>
            <a:r>
              <a:rPr lang="en-US" sz="6200" b="1" dirty="0">
                <a:solidFill>
                  <a:schemeClr val="accent1"/>
                </a:solidFill>
              </a:rPr>
              <a:t>the three angels</a:t>
            </a:r>
            <a:r>
              <a:rPr lang="en-US" sz="6200" b="1" dirty="0"/>
              <a:t> who are </a:t>
            </a:r>
            <a:r>
              <a:rPr lang="en-US" sz="6200" b="1" dirty="0">
                <a:solidFill>
                  <a:schemeClr val="accent1"/>
                </a:solidFill>
              </a:rPr>
              <a:t>about to blow them!</a:t>
            </a:r>
            <a:r>
              <a:rPr lang="en-US" sz="6200" b="1" dirty="0"/>
              <a:t>”</a:t>
            </a:r>
            <a:endParaRPr lang="es-SV" sz="6200" b="1" dirty="0"/>
          </a:p>
        </p:txBody>
      </p:sp>
    </p:spTree>
    <p:extLst>
      <p:ext uri="{BB962C8B-B14F-4D97-AF65-F5344CB8AC3E}">
        <p14:creationId xmlns:p14="http://schemas.microsoft.com/office/powerpoint/2010/main" val="563770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5140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0" y="2090172"/>
            <a:ext cx="12191999" cy="2677656"/>
          </a:xfrm>
          <a:prstGeom prst="rect">
            <a:avLst/>
          </a:prstGeom>
          <a:noFill/>
        </p:spPr>
        <p:txBody>
          <a:bodyPr wrap="square" anchor="ctr">
            <a:spAutoFit/>
          </a:bodyPr>
          <a:lstStyle/>
          <a:p>
            <a:pPr algn="ctr"/>
            <a:r>
              <a:rPr lang="en-US" sz="7200" dirty="0"/>
              <a:t>What would more of God</a:t>
            </a:r>
          </a:p>
          <a:p>
            <a:pPr algn="ctr"/>
            <a:r>
              <a:rPr lang="en-US" sz="9600" dirty="0">
                <a:solidFill>
                  <a:schemeClr val="accent1"/>
                </a:solidFill>
              </a:rPr>
              <a:t>in your life look like?</a:t>
            </a:r>
            <a:endParaRPr lang="es-SV" sz="6200" dirty="0">
              <a:solidFill>
                <a:schemeClr val="accent1"/>
              </a:solidFill>
            </a:endParaRPr>
          </a:p>
        </p:txBody>
      </p:sp>
    </p:spTree>
    <p:extLst>
      <p:ext uri="{BB962C8B-B14F-4D97-AF65-F5344CB8AC3E}">
        <p14:creationId xmlns:p14="http://schemas.microsoft.com/office/powerpoint/2010/main" val="1900707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a:blip r:embed="rId2"/>
          <a:srcRect/>
          <a:stretch/>
        </p:blipFill>
        <p:spPr>
          <a:xfrm>
            <a:off x="-109057" y="-295693"/>
            <a:ext cx="12415707" cy="8033162"/>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17185301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9EA670-4B60-4634-B569-E7DF8169A04A}"/>
              </a:ext>
            </a:extLst>
          </p:cNvPr>
          <p:cNvPicPr>
            <a:picLocks noChangeAspect="1"/>
          </p:cNvPicPr>
          <p:nvPr/>
        </p:nvPicPr>
        <p:blipFill rotWithShape="1">
          <a:blip r:embed="rId2"/>
          <a:srcRect t="9322"/>
          <a:stretch/>
        </p:blipFill>
        <p:spPr>
          <a:xfrm>
            <a:off x="-1300294" y="-23441"/>
            <a:ext cx="13492294" cy="6881441"/>
          </a:xfrm>
          <a:prstGeom prst="rect">
            <a:avLst/>
          </a:prstGeom>
        </p:spPr>
      </p:pic>
      <p:sp>
        <p:nvSpPr>
          <p:cNvPr id="2" name="Title 1">
            <a:extLst>
              <a:ext uri="{FF2B5EF4-FFF2-40B4-BE49-F238E27FC236}">
                <a16:creationId xmlns:a16="http://schemas.microsoft.com/office/drawing/2014/main" id="{2039F723-3BEC-4CD2-91D1-6A90A6EA6CC6}"/>
              </a:ext>
            </a:extLst>
          </p:cNvPr>
          <p:cNvSpPr>
            <a:spLocks noGrp="1"/>
          </p:cNvSpPr>
          <p:nvPr>
            <p:ph type="title"/>
          </p:nvPr>
        </p:nvSpPr>
        <p:spPr>
          <a:xfrm>
            <a:off x="0" y="4286775"/>
            <a:ext cx="12661783" cy="2277610"/>
          </a:xfrm>
        </p:spPr>
        <p:txBody>
          <a:bodyPr>
            <a:noAutofit/>
          </a:bodyPr>
          <a:lstStyle/>
          <a:p>
            <a:br>
              <a:rPr lang="en-US" sz="4800" b="1" i="1" dirty="0"/>
            </a:br>
            <a:endParaRPr lang="es-SV" sz="4800" dirty="0"/>
          </a:p>
        </p:txBody>
      </p:sp>
    </p:spTree>
    <p:extLst>
      <p:ext uri="{BB962C8B-B14F-4D97-AF65-F5344CB8AC3E}">
        <p14:creationId xmlns:p14="http://schemas.microsoft.com/office/powerpoint/2010/main" val="9938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520513"/>
            <a:ext cx="11526473" cy="5816977"/>
          </a:xfrm>
          <a:prstGeom prst="rect">
            <a:avLst/>
          </a:prstGeom>
          <a:noFill/>
        </p:spPr>
        <p:txBody>
          <a:bodyPr wrap="square" anchor="ctr">
            <a:spAutoFit/>
          </a:bodyPr>
          <a:lstStyle/>
          <a:p>
            <a:r>
              <a:rPr lang="en-US" sz="6200" b="1" dirty="0"/>
              <a:t>• Written to remind and reveal God’s character, purposes, and plans for redemption, restoration, and justice.</a:t>
            </a:r>
            <a:endParaRPr lang="es-SV" sz="6200" b="1" dirty="0"/>
          </a:p>
          <a:p>
            <a:endParaRPr lang="en-US" sz="6200" b="1" dirty="0"/>
          </a:p>
        </p:txBody>
      </p:sp>
    </p:spTree>
    <p:extLst>
      <p:ext uri="{BB962C8B-B14F-4D97-AF65-F5344CB8AC3E}">
        <p14:creationId xmlns:p14="http://schemas.microsoft.com/office/powerpoint/2010/main" val="1883510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520516"/>
            <a:ext cx="11526473" cy="5816977"/>
          </a:xfrm>
          <a:prstGeom prst="rect">
            <a:avLst/>
          </a:prstGeom>
          <a:noFill/>
        </p:spPr>
        <p:txBody>
          <a:bodyPr wrap="square" anchor="ctr">
            <a:spAutoFit/>
          </a:bodyPr>
          <a:lstStyle/>
          <a:p>
            <a:r>
              <a:rPr lang="en-US" sz="6200" b="1" dirty="0"/>
              <a:t>•  Dense with </a:t>
            </a:r>
            <a:r>
              <a:rPr lang="en-US" sz="6200" b="1" i="1" dirty="0"/>
              <a:t>prophetic language</a:t>
            </a:r>
            <a:r>
              <a:rPr lang="en-US" sz="6200" b="1" dirty="0"/>
              <a:t> (symbols and images, similes, hyperbole, wordplay, creative math, layered meanings, and mixed metaphors)</a:t>
            </a:r>
            <a:endParaRPr lang="es-SV" sz="6200" b="1" dirty="0"/>
          </a:p>
        </p:txBody>
      </p:sp>
    </p:spTree>
    <p:extLst>
      <p:ext uri="{BB962C8B-B14F-4D97-AF65-F5344CB8AC3E}">
        <p14:creationId xmlns:p14="http://schemas.microsoft.com/office/powerpoint/2010/main" val="1803332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099290C-EFB4-4C91-A56F-2B22A50DC3BE}"/>
              </a:ext>
            </a:extLst>
          </p:cNvPr>
          <p:cNvSpPr txBox="1"/>
          <p:nvPr/>
        </p:nvSpPr>
        <p:spPr>
          <a:xfrm>
            <a:off x="335560" y="997570"/>
            <a:ext cx="11526473" cy="4862870"/>
          </a:xfrm>
          <a:prstGeom prst="rect">
            <a:avLst/>
          </a:prstGeom>
          <a:noFill/>
        </p:spPr>
        <p:txBody>
          <a:bodyPr wrap="square" anchor="ctr">
            <a:spAutoFit/>
          </a:bodyPr>
          <a:lstStyle/>
          <a:p>
            <a:r>
              <a:rPr lang="en-US" sz="6200" b="1" dirty="0"/>
              <a:t>• Filled with references from all across the Bible, and the ancient world (think ‘easter eggs’ from scripture and past culture)</a:t>
            </a:r>
            <a:endParaRPr lang="es-SV" sz="6200" b="1" dirty="0"/>
          </a:p>
        </p:txBody>
      </p:sp>
    </p:spTree>
    <p:extLst>
      <p:ext uri="{BB962C8B-B14F-4D97-AF65-F5344CB8AC3E}">
        <p14:creationId xmlns:p14="http://schemas.microsoft.com/office/powerpoint/2010/main" val="149406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182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Who is Jesus - The Birth of Jesus (Matthew 1.18-25)</Template>
  <TotalTime>31234</TotalTime>
  <Words>1101</Words>
  <Application>Microsoft Office PowerPoint</Application>
  <PresentationFormat>Widescreen</PresentationFormat>
  <Paragraphs>58</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Bookman Old Style</vt:lpstr>
      <vt:lpstr>Calibri</vt:lpstr>
      <vt:lpstr>Rockwell</vt:lpstr>
      <vt:lpstr>Damask</vt:lpstr>
      <vt:lpstr> </vt:lpstr>
      <vt:lpstr>The Seven Trumpets of judgement</vt:lpstr>
      <vt:lpstr> </vt:lpstr>
      <vt:lpstr>PowerPoint Presentation</vt:lpstr>
      <vt:lpstr>PowerPoint Presentation</vt:lpstr>
      <vt:lpstr>PowerPoint Presentation</vt:lpstr>
      <vt:lpstr>PowerPoint Presentation</vt:lpstr>
      <vt:lpstr>PowerPoint Presentation</vt:lpstr>
      <vt:lpstr>PowerPoint Presentation</vt:lpstr>
      <vt:lpstr>The Seven Trumpets of judgement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Theodore Jedlicka</cp:lastModifiedBy>
  <cp:revision>321</cp:revision>
  <dcterms:created xsi:type="dcterms:W3CDTF">2021-10-29T21:27:40Z</dcterms:created>
  <dcterms:modified xsi:type="dcterms:W3CDTF">2024-04-13T17:01:20Z</dcterms:modified>
</cp:coreProperties>
</file>